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2E3C4E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74552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E3C4E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74552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E3C4E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E3C4E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F9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8840" y="493458"/>
            <a:ext cx="10894319" cy="9282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2E3C4E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0842" y="1632934"/>
            <a:ext cx="5875655" cy="4321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74552"/>
                </a:solidFill>
                <a:latin typeface="Roboto"/>
                <a:cs typeface="Robo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hyperlink" Target="https://researchsupport.lovable.app/" TargetMode="External"/><Relationship Id="rId7" Type="http://schemas.openxmlformats.org/officeDocument/2006/relationships/hyperlink" Target="https://gamma.app/?utm_source=made-with-gamma" TargetMode="External"/><Relationship Id="rId8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hyperlink" Target="https://gamma.app/?utm_source=made-with-gamma" TargetMode="External"/><Relationship Id="rId6" Type="http://schemas.openxmlformats.org/officeDocument/2006/relationships/image" Target="../media/image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hyperlink" Target="https://gamma.app/?utm_source=made-with-gamma" TargetMode="External"/><Relationship Id="rId7" Type="http://schemas.openxmlformats.org/officeDocument/2006/relationships/image" Target="../media/image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hyperlink" Target="https://gamma.app/?utm_source=made-with-gamma" TargetMode="External"/><Relationship Id="rId6" Type="http://schemas.openxmlformats.org/officeDocument/2006/relationships/image" Target="../media/image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hyperlink" Target="https://gamma.app/?utm_source=made-with-gamma" TargetMode="External"/><Relationship Id="rId6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220842" y="1238789"/>
            <a:ext cx="5815965" cy="1773555"/>
          </a:xfrm>
          <a:prstGeom prst="rect"/>
        </p:spPr>
        <p:txBody>
          <a:bodyPr wrap="square" lIns="0" tIns="1905" rIns="0" bIns="0" rtlCol="0" vert="horz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15"/>
              </a:spcBef>
            </a:pPr>
            <a:r>
              <a:rPr dirty="0" sz="3700" spc="-90"/>
              <a:t>Mastering</a:t>
            </a:r>
            <a:r>
              <a:rPr dirty="0" sz="3700" spc="-150"/>
              <a:t> </a:t>
            </a:r>
            <a:r>
              <a:rPr dirty="0" sz="3700" spc="-25"/>
              <a:t>the </a:t>
            </a:r>
            <a:r>
              <a:rPr dirty="0" sz="3700" spc="-95"/>
              <a:t>Paleoclimatology</a:t>
            </a:r>
            <a:r>
              <a:rPr dirty="0" sz="3700" spc="-165"/>
              <a:t> </a:t>
            </a:r>
            <a:r>
              <a:rPr dirty="0" sz="3700" spc="-50"/>
              <a:t>Research </a:t>
            </a:r>
            <a:r>
              <a:rPr dirty="0" sz="3700" spc="-10"/>
              <a:t>Proposal</a:t>
            </a:r>
            <a:endParaRPr sz="3700"/>
          </a:p>
        </p:txBody>
      </p:sp>
      <p:sp>
        <p:nvSpPr>
          <p:cNvPr id="4" name="object 4"/>
          <p:cNvSpPr/>
          <p:nvPr/>
        </p:nvSpPr>
        <p:spPr>
          <a:xfrm>
            <a:off x="5229225" y="3324225"/>
            <a:ext cx="4800600" cy="285750"/>
          </a:xfrm>
          <a:custGeom>
            <a:avLst/>
            <a:gdLst/>
            <a:ahLst/>
            <a:cxnLst/>
            <a:rect l="l" t="t" r="r" b="b"/>
            <a:pathLst>
              <a:path w="4800600" h="285750">
                <a:moveTo>
                  <a:pt x="4751146" y="0"/>
                </a:moveTo>
                <a:lnTo>
                  <a:pt x="49453" y="0"/>
                </a:lnTo>
                <a:lnTo>
                  <a:pt x="46012" y="342"/>
                </a:lnTo>
                <a:lnTo>
                  <a:pt x="10845" y="20637"/>
                </a:lnTo>
                <a:lnTo>
                  <a:pt x="0" y="49453"/>
                </a:lnTo>
                <a:lnTo>
                  <a:pt x="0" y="232816"/>
                </a:lnTo>
                <a:lnTo>
                  <a:pt x="0" y="236296"/>
                </a:lnTo>
                <a:lnTo>
                  <a:pt x="17957" y="272707"/>
                </a:lnTo>
                <a:lnTo>
                  <a:pt x="49453" y="285750"/>
                </a:lnTo>
                <a:lnTo>
                  <a:pt x="4751146" y="285750"/>
                </a:lnTo>
                <a:lnTo>
                  <a:pt x="4787557" y="267792"/>
                </a:lnTo>
                <a:lnTo>
                  <a:pt x="4800600" y="236296"/>
                </a:lnTo>
                <a:lnTo>
                  <a:pt x="4800600" y="49453"/>
                </a:lnTo>
                <a:lnTo>
                  <a:pt x="4782642" y="13042"/>
                </a:lnTo>
                <a:lnTo>
                  <a:pt x="4754587" y="342"/>
                </a:lnTo>
                <a:lnTo>
                  <a:pt x="4751146" y="0"/>
                </a:lnTo>
                <a:close/>
              </a:path>
            </a:pathLst>
          </a:custGeom>
          <a:solidFill>
            <a:srgbClr val="D9ED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76850" y="471487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17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3745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76850" y="50673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17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3745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76850" y="54197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9" y="0"/>
                </a:moveTo>
                <a:lnTo>
                  <a:pt x="24790" y="0"/>
                </a:lnTo>
                <a:lnTo>
                  <a:pt x="21132" y="723"/>
                </a:lnTo>
                <a:lnTo>
                  <a:pt x="0" y="24790"/>
                </a:lnTo>
                <a:lnTo>
                  <a:pt x="0" y="32359"/>
                </a:lnTo>
                <a:lnTo>
                  <a:pt x="24790" y="57150"/>
                </a:lnTo>
                <a:lnTo>
                  <a:pt x="32359" y="57150"/>
                </a:lnTo>
                <a:lnTo>
                  <a:pt x="57150" y="32359"/>
                </a:lnTo>
                <a:lnTo>
                  <a:pt x="57150" y="28575"/>
                </a:lnTo>
                <a:lnTo>
                  <a:pt x="57150" y="24790"/>
                </a:lnTo>
                <a:lnTo>
                  <a:pt x="36017" y="723"/>
                </a:lnTo>
                <a:lnTo>
                  <a:pt x="32359" y="0"/>
                </a:lnTo>
                <a:close/>
              </a:path>
            </a:pathLst>
          </a:custGeom>
          <a:solidFill>
            <a:srgbClr val="3745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20842" y="3350863"/>
            <a:ext cx="6056630" cy="22053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5730">
              <a:lnSpc>
                <a:spcPct val="100000"/>
              </a:lnSpc>
              <a:spcBef>
                <a:spcPts val="90"/>
              </a:spcBef>
            </a:pPr>
            <a:r>
              <a:rPr dirty="0" sz="1200" spc="-10">
                <a:solidFill>
                  <a:srgbClr val="374552"/>
                </a:solidFill>
                <a:latin typeface="Roboto"/>
                <a:cs typeface="Roboto"/>
              </a:rPr>
              <a:t>GEOG/GEOL/MAST</a:t>
            </a:r>
            <a:r>
              <a:rPr dirty="0" sz="1200" spc="-4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374552"/>
                </a:solidFill>
                <a:latin typeface="Roboto"/>
                <a:cs typeface="Roboto"/>
              </a:rPr>
              <a:t>658</a:t>
            </a:r>
            <a:r>
              <a:rPr dirty="0" sz="1200" spc="-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374552"/>
                </a:solidFill>
                <a:latin typeface="Roboto"/>
                <a:cs typeface="Roboto"/>
              </a:rPr>
              <a:t>·</a:t>
            </a:r>
            <a:r>
              <a:rPr dirty="0" sz="1200" spc="-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00">
                <a:solidFill>
                  <a:srgbClr val="374552"/>
                </a:solidFill>
                <a:latin typeface="Roboto"/>
                <a:cs typeface="Roboto"/>
              </a:rPr>
              <a:t>ACADEMIC</a:t>
            </a:r>
            <a:r>
              <a:rPr dirty="0" sz="1200" spc="-20">
                <a:solidFill>
                  <a:srgbClr val="374552"/>
                </a:solidFill>
                <a:latin typeface="Roboto"/>
                <a:cs typeface="Roboto"/>
              </a:rPr>
              <a:t> LIBRARIAN: </a:t>
            </a:r>
            <a:r>
              <a:rPr dirty="0" sz="1200">
                <a:solidFill>
                  <a:srgbClr val="374552"/>
                </a:solidFill>
                <a:latin typeface="Roboto"/>
                <a:cs typeface="Roboto"/>
              </a:rPr>
              <a:t>MICHAEL</a:t>
            </a:r>
            <a:r>
              <a:rPr dirty="0" sz="1200" spc="-20">
                <a:solidFill>
                  <a:srgbClr val="374552"/>
                </a:solidFill>
                <a:latin typeface="Roboto"/>
                <a:cs typeface="Roboto"/>
              </a:rPr>
              <a:t> STIRM </a:t>
            </a:r>
            <a:r>
              <a:rPr dirty="0" sz="1200" spc="-25">
                <a:solidFill>
                  <a:srgbClr val="374552"/>
                </a:solidFill>
                <a:latin typeface="Roboto"/>
                <a:cs typeface="Roboto"/>
              </a:rPr>
              <a:t>II</a:t>
            </a:r>
            <a:endParaRPr sz="12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200">
              <a:latin typeface="Roboto"/>
              <a:cs typeface="Roboto"/>
            </a:endParaRPr>
          </a:p>
          <a:p>
            <a:pPr marL="12700" marR="5080">
              <a:lnSpc>
                <a:spcPct val="125000"/>
              </a:lnSpc>
            </a:pPr>
            <a:r>
              <a:rPr dirty="0" sz="1450" spc="50">
                <a:solidFill>
                  <a:srgbClr val="374552"/>
                </a:solidFill>
                <a:latin typeface="Roboto"/>
                <a:cs typeface="Roboto"/>
              </a:rPr>
              <a:t>A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strategic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framework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for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building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rigorous,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35">
                <a:solidFill>
                  <a:srgbClr val="374552"/>
                </a:solidFill>
                <a:latin typeface="Roboto"/>
                <a:cs typeface="Roboto"/>
              </a:rPr>
              <a:t>hypothesis-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driven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80">
                <a:solidFill>
                  <a:srgbClr val="374552"/>
                </a:solidFill>
                <a:latin typeface="Roboto"/>
                <a:cs typeface="Roboto"/>
              </a:rPr>
              <a:t>15-</a:t>
            </a:r>
            <a:r>
              <a:rPr dirty="0" sz="1450" spc="-20">
                <a:solidFill>
                  <a:srgbClr val="374552"/>
                </a:solidFill>
                <a:latin typeface="Roboto"/>
                <a:cs typeface="Roboto"/>
              </a:rPr>
              <a:t>page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research</a:t>
            </a:r>
            <a:r>
              <a:rPr dirty="0" sz="1450" spc="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proposal</a:t>
            </a:r>
            <a:r>
              <a:rPr dirty="0" sz="1450" spc="1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—</a:t>
            </a:r>
            <a:r>
              <a:rPr dirty="0" sz="1450" spc="1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from</a:t>
            </a:r>
            <a:r>
              <a:rPr dirty="0" sz="1450" spc="1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topic</a:t>
            </a:r>
            <a:r>
              <a:rPr dirty="0" sz="1450" spc="1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selection</a:t>
            </a:r>
            <a:r>
              <a:rPr dirty="0" sz="1450" spc="1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to</a:t>
            </a:r>
            <a:r>
              <a:rPr dirty="0" sz="1450" spc="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final</a:t>
            </a:r>
            <a:r>
              <a:rPr dirty="0" sz="1450" spc="1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74552"/>
                </a:solidFill>
                <a:latin typeface="Roboto"/>
                <a:cs typeface="Roboto"/>
              </a:rPr>
              <a:t>submission.</a:t>
            </a:r>
            <a:endParaRPr sz="1450">
              <a:latin typeface="Roboto"/>
              <a:cs typeface="Roboto"/>
            </a:endParaRPr>
          </a:p>
          <a:p>
            <a:pPr marL="314960" marR="659765">
              <a:lnSpc>
                <a:spcPct val="159500"/>
              </a:lnSpc>
              <a:spcBef>
                <a:spcPts val="1125"/>
              </a:spcBef>
            </a:pP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Master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specialized</a:t>
            </a:r>
            <a:r>
              <a:rPr dirty="0" sz="1450" spc="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paleoclimate</a:t>
            </a:r>
            <a:r>
              <a:rPr dirty="0" sz="1450" spc="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databases</a:t>
            </a:r>
            <a:r>
              <a:rPr dirty="0" sz="1450" spc="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450" spc="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search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74552"/>
                </a:solidFill>
                <a:latin typeface="Roboto"/>
                <a:cs typeface="Roboto"/>
              </a:rPr>
              <a:t>tools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Develop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refined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keyword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strategy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for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complex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74552"/>
                </a:solidFill>
                <a:latin typeface="Roboto"/>
                <a:cs typeface="Roboto"/>
              </a:rPr>
              <a:t>topics</a:t>
            </a:r>
            <a:endParaRPr sz="1450">
              <a:latin typeface="Roboto"/>
              <a:cs typeface="Roboto"/>
            </a:endParaRPr>
          </a:p>
          <a:p>
            <a:pPr marL="314960">
              <a:lnSpc>
                <a:spcPct val="100000"/>
              </a:lnSpc>
              <a:spcBef>
                <a:spcPts val="1035"/>
              </a:spcBef>
            </a:pP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Apply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AGU/AMS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citation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standards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formatting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74552"/>
                </a:solidFill>
                <a:latin typeface="Roboto"/>
                <a:cs typeface="Roboto"/>
              </a:rPr>
              <a:t>requirements</a:t>
            </a:r>
            <a:endParaRPr sz="1450">
              <a:latin typeface="Roboto"/>
              <a:cs typeface="Roboto"/>
            </a:endParaRPr>
          </a:p>
        </p:txBody>
      </p:sp>
      <p:pic>
        <p:nvPicPr>
          <p:cNvPr id="9" name="object 9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2244" y="6343650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57473" rIns="0" bIns="0" rtlCol="0" vert="horz">
            <a:spAutoFit/>
          </a:bodyPr>
          <a:lstStyle/>
          <a:p>
            <a:pPr marL="4584700">
              <a:lnSpc>
                <a:spcPct val="100000"/>
              </a:lnSpc>
              <a:spcBef>
                <a:spcPts val="135"/>
              </a:spcBef>
            </a:pPr>
            <a:r>
              <a:rPr dirty="0" spc="-35"/>
              <a:t>Library</a:t>
            </a:r>
            <a:r>
              <a:rPr dirty="0" spc="-160"/>
              <a:t> </a:t>
            </a:r>
            <a:r>
              <a:rPr dirty="0" spc="-55"/>
              <a:t>Support</a:t>
            </a:r>
            <a:r>
              <a:rPr dirty="0" spc="-155"/>
              <a:t> </a:t>
            </a:r>
            <a:r>
              <a:rPr dirty="0" spc="615"/>
              <a:t>F</a:t>
            </a:r>
            <a:r>
              <a:rPr dirty="0" spc="-155"/>
              <a:t> </a:t>
            </a:r>
            <a:r>
              <a:rPr dirty="0" spc="-65"/>
              <a:t>Resources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6120" y="2392194"/>
            <a:ext cx="305283" cy="37517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755803" y="3295650"/>
            <a:ext cx="40005" cy="9525"/>
          </a:xfrm>
          <a:custGeom>
            <a:avLst/>
            <a:gdLst/>
            <a:ahLst/>
            <a:cxnLst/>
            <a:rect l="l" t="t" r="r" b="b"/>
            <a:pathLst>
              <a:path w="40004" h="9525">
                <a:moveTo>
                  <a:pt x="39801" y="0"/>
                </a:moveTo>
                <a:lnTo>
                  <a:pt x="0" y="0"/>
                </a:lnTo>
                <a:lnTo>
                  <a:pt x="0" y="9524"/>
                </a:lnTo>
                <a:lnTo>
                  <a:pt x="39801" y="9524"/>
                </a:lnTo>
                <a:lnTo>
                  <a:pt x="39801" y="0"/>
                </a:lnTo>
                <a:close/>
              </a:path>
            </a:pathLst>
          </a:custGeom>
          <a:solidFill>
            <a:srgbClr val="3A6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68563" y="3295650"/>
            <a:ext cx="40005" cy="9525"/>
          </a:xfrm>
          <a:custGeom>
            <a:avLst/>
            <a:gdLst/>
            <a:ahLst/>
            <a:cxnLst/>
            <a:rect l="l" t="t" r="r" b="b"/>
            <a:pathLst>
              <a:path w="40004" h="9525">
                <a:moveTo>
                  <a:pt x="39801" y="0"/>
                </a:moveTo>
                <a:lnTo>
                  <a:pt x="0" y="0"/>
                </a:lnTo>
                <a:lnTo>
                  <a:pt x="0" y="9524"/>
                </a:lnTo>
                <a:lnTo>
                  <a:pt x="39801" y="9524"/>
                </a:lnTo>
                <a:lnTo>
                  <a:pt x="39801" y="0"/>
                </a:lnTo>
                <a:close/>
              </a:path>
            </a:pathLst>
          </a:custGeom>
          <a:solidFill>
            <a:srgbClr val="3A6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69529" y="3295650"/>
            <a:ext cx="48260" cy="9525"/>
          </a:xfrm>
          <a:custGeom>
            <a:avLst/>
            <a:gdLst/>
            <a:ahLst/>
            <a:cxnLst/>
            <a:rect l="l" t="t" r="r" b="b"/>
            <a:pathLst>
              <a:path w="48259" h="9525">
                <a:moveTo>
                  <a:pt x="47993" y="0"/>
                </a:moveTo>
                <a:lnTo>
                  <a:pt x="0" y="0"/>
                </a:lnTo>
                <a:lnTo>
                  <a:pt x="0" y="9524"/>
                </a:lnTo>
                <a:lnTo>
                  <a:pt x="47993" y="9524"/>
                </a:lnTo>
                <a:lnTo>
                  <a:pt x="47993" y="0"/>
                </a:lnTo>
                <a:close/>
              </a:path>
            </a:pathLst>
          </a:custGeom>
          <a:solidFill>
            <a:srgbClr val="3A6B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32716" y="3999014"/>
            <a:ext cx="19050" cy="74930"/>
          </a:xfrm>
          <a:custGeom>
            <a:avLst/>
            <a:gdLst/>
            <a:ahLst/>
            <a:cxnLst/>
            <a:rect l="l" t="t" r="r" b="b"/>
            <a:pathLst>
              <a:path w="19050" h="74929">
                <a:moveTo>
                  <a:pt x="18859" y="74853"/>
                </a:moveTo>
                <a:lnTo>
                  <a:pt x="13677" y="70205"/>
                </a:lnTo>
                <a:lnTo>
                  <a:pt x="9512" y="64770"/>
                </a:lnTo>
                <a:lnTo>
                  <a:pt x="6375" y="58547"/>
                </a:lnTo>
                <a:lnTo>
                  <a:pt x="3238" y="52336"/>
                </a:lnTo>
                <a:lnTo>
                  <a:pt x="1333" y="45758"/>
                </a:lnTo>
                <a:lnTo>
                  <a:pt x="673" y="38836"/>
                </a:lnTo>
                <a:lnTo>
                  <a:pt x="0" y="31902"/>
                </a:lnTo>
                <a:lnTo>
                  <a:pt x="622" y="25082"/>
                </a:lnTo>
                <a:lnTo>
                  <a:pt x="2514" y="18376"/>
                </a:lnTo>
                <a:lnTo>
                  <a:pt x="4419" y="11684"/>
                </a:lnTo>
                <a:lnTo>
                  <a:pt x="7467" y="5549"/>
                </a:lnTo>
                <a:lnTo>
                  <a:pt x="11671" y="0"/>
                </a:lnTo>
              </a:path>
            </a:pathLst>
          </a:custGeom>
          <a:ln w="158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65204" y="3714750"/>
            <a:ext cx="287655" cy="358775"/>
          </a:xfrm>
          <a:custGeom>
            <a:avLst/>
            <a:gdLst/>
            <a:ahLst/>
            <a:cxnLst/>
            <a:rect l="l" t="t" r="r" b="b"/>
            <a:pathLst>
              <a:path w="287654" h="358775">
                <a:moveTo>
                  <a:pt x="44513" y="283400"/>
                </a:moveTo>
                <a:lnTo>
                  <a:pt x="14389" y="292239"/>
                </a:lnTo>
                <a:lnTo>
                  <a:pt x="1231" y="305993"/>
                </a:lnTo>
              </a:path>
              <a:path w="287654" h="358775">
                <a:moveTo>
                  <a:pt x="42468" y="358762"/>
                </a:moveTo>
                <a:lnTo>
                  <a:pt x="5854" y="340728"/>
                </a:lnTo>
                <a:lnTo>
                  <a:pt x="177" y="319976"/>
                </a:lnTo>
                <a:lnTo>
                  <a:pt x="1231" y="305993"/>
                </a:lnTo>
              </a:path>
              <a:path w="287654" h="358775">
                <a:moveTo>
                  <a:pt x="37287" y="203"/>
                </a:moveTo>
                <a:lnTo>
                  <a:pt x="3086" y="19405"/>
                </a:lnTo>
                <a:lnTo>
                  <a:pt x="203" y="37122"/>
                </a:lnTo>
                <a:lnTo>
                  <a:pt x="114" y="45250"/>
                </a:lnTo>
              </a:path>
              <a:path w="287654" h="358775">
                <a:moveTo>
                  <a:pt x="287159" y="283565"/>
                </a:moveTo>
                <a:lnTo>
                  <a:pt x="44513" y="283400"/>
                </a:lnTo>
              </a:path>
              <a:path w="287654" h="358775">
                <a:moveTo>
                  <a:pt x="286969" y="254"/>
                </a:moveTo>
                <a:lnTo>
                  <a:pt x="37287" y="203"/>
                </a:lnTo>
              </a:path>
              <a:path w="287654" h="358775">
                <a:moveTo>
                  <a:pt x="287159" y="283565"/>
                </a:moveTo>
                <a:lnTo>
                  <a:pt x="286969" y="254"/>
                </a:lnTo>
              </a:path>
              <a:path w="287654" h="358775">
                <a:moveTo>
                  <a:pt x="40436" y="283502"/>
                </a:moveTo>
                <a:lnTo>
                  <a:pt x="40449" y="0"/>
                </a:lnTo>
              </a:path>
              <a:path w="287654" h="358775">
                <a:moveTo>
                  <a:pt x="114" y="45250"/>
                </a:moveTo>
                <a:lnTo>
                  <a:pt x="0" y="307289"/>
                </a:lnTo>
              </a:path>
            </a:pathLst>
          </a:custGeom>
          <a:ln w="158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5237299" y="5011721"/>
            <a:ext cx="343535" cy="375285"/>
            <a:chOff x="5237299" y="5011721"/>
            <a:chExt cx="343535" cy="375285"/>
          </a:xfrm>
        </p:grpSpPr>
        <p:sp>
          <p:nvSpPr>
            <p:cNvPr id="11" name="object 11"/>
            <p:cNvSpPr/>
            <p:nvPr/>
          </p:nvSpPr>
          <p:spPr>
            <a:xfrm>
              <a:off x="5245252" y="5058778"/>
              <a:ext cx="327660" cy="320040"/>
            </a:xfrm>
            <a:custGeom>
              <a:avLst/>
              <a:gdLst/>
              <a:ahLst/>
              <a:cxnLst/>
              <a:rect l="l" t="t" r="r" b="b"/>
              <a:pathLst>
                <a:path w="327660" h="320039">
                  <a:moveTo>
                    <a:pt x="297916" y="0"/>
                  </a:moveTo>
                  <a:lnTo>
                    <a:pt x="327037" y="30314"/>
                  </a:lnTo>
                  <a:lnTo>
                    <a:pt x="327075" y="41275"/>
                  </a:lnTo>
                </a:path>
                <a:path w="327660" h="320039">
                  <a:moveTo>
                    <a:pt x="76" y="30619"/>
                  </a:moveTo>
                  <a:lnTo>
                    <a:pt x="24485" y="508"/>
                  </a:lnTo>
                  <a:lnTo>
                    <a:pt x="27990" y="0"/>
                  </a:lnTo>
                </a:path>
                <a:path w="327660" h="320039">
                  <a:moveTo>
                    <a:pt x="326936" y="284759"/>
                  </a:moveTo>
                  <a:lnTo>
                    <a:pt x="306298" y="318173"/>
                  </a:lnTo>
                  <a:lnTo>
                    <a:pt x="292557" y="319976"/>
                  </a:lnTo>
                  <a:lnTo>
                    <a:pt x="284213" y="320014"/>
                  </a:lnTo>
                </a:path>
                <a:path w="327660" h="320039">
                  <a:moveTo>
                    <a:pt x="30594" y="319862"/>
                  </a:moveTo>
                  <a:lnTo>
                    <a:pt x="609" y="293941"/>
                  </a:lnTo>
                  <a:lnTo>
                    <a:pt x="38" y="288391"/>
                  </a:lnTo>
                  <a:lnTo>
                    <a:pt x="0" y="275056"/>
                  </a:lnTo>
                </a:path>
                <a:path w="327660" h="320039">
                  <a:moveTo>
                    <a:pt x="327075" y="70548"/>
                  </a:moveTo>
                  <a:lnTo>
                    <a:pt x="12" y="70573"/>
                  </a:lnTo>
                </a:path>
              </a:pathLst>
            </a:custGeom>
            <a:ln w="15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2132" y="5011721"/>
              <a:ext cx="241036" cy="9260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45265" y="5089397"/>
              <a:ext cx="635" cy="35560"/>
            </a:xfrm>
            <a:custGeom>
              <a:avLst/>
              <a:gdLst/>
              <a:ahLst/>
              <a:cxnLst/>
              <a:rect l="l" t="t" r="r" b="b"/>
              <a:pathLst>
                <a:path w="635" h="35560">
                  <a:moveTo>
                    <a:pt x="0" y="35128"/>
                  </a:moveTo>
                  <a:lnTo>
                    <a:pt x="63" y="0"/>
                  </a:lnTo>
                </a:path>
              </a:pathLst>
            </a:custGeom>
            <a:ln w="15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4865" y="5169341"/>
              <a:ext cx="168026" cy="1680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245252" y="5058778"/>
              <a:ext cx="327660" cy="320040"/>
            </a:xfrm>
            <a:custGeom>
              <a:avLst/>
              <a:gdLst/>
              <a:ahLst/>
              <a:cxnLst/>
              <a:rect l="l" t="t" r="r" b="b"/>
              <a:pathLst>
                <a:path w="327660" h="320039">
                  <a:moveTo>
                    <a:pt x="327075" y="41275"/>
                  </a:moveTo>
                  <a:lnTo>
                    <a:pt x="326936" y="284759"/>
                  </a:lnTo>
                </a:path>
                <a:path w="327660" h="320039">
                  <a:moveTo>
                    <a:pt x="27990" y="0"/>
                  </a:moveTo>
                  <a:lnTo>
                    <a:pt x="64846" y="0"/>
                  </a:lnTo>
                </a:path>
                <a:path w="327660" h="320039">
                  <a:moveTo>
                    <a:pt x="284213" y="320014"/>
                  </a:moveTo>
                  <a:lnTo>
                    <a:pt x="30594" y="319862"/>
                  </a:lnTo>
                </a:path>
                <a:path w="327660" h="320039">
                  <a:moveTo>
                    <a:pt x="0" y="275056"/>
                  </a:moveTo>
                  <a:lnTo>
                    <a:pt x="12" y="65747"/>
                  </a:lnTo>
                </a:path>
              </a:pathLst>
            </a:custGeom>
            <a:ln w="15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132715">
              <a:lnSpc>
                <a:spcPct val="120500"/>
              </a:lnSpc>
              <a:spcBef>
                <a:spcPts val="95"/>
              </a:spcBef>
            </a:pPr>
            <a:r>
              <a:rPr dirty="0" spc="-25"/>
              <a:t>You're</a:t>
            </a:r>
            <a:r>
              <a:rPr dirty="0" spc="-30"/>
              <a:t> </a:t>
            </a:r>
            <a:r>
              <a:rPr dirty="0"/>
              <a:t>not</a:t>
            </a:r>
            <a:r>
              <a:rPr dirty="0" spc="-30"/>
              <a:t> </a:t>
            </a:r>
            <a:r>
              <a:rPr dirty="0" spc="-10"/>
              <a:t>working</a:t>
            </a:r>
            <a:r>
              <a:rPr dirty="0" spc="-30"/>
              <a:t> </a:t>
            </a:r>
            <a:r>
              <a:rPr dirty="0" spc="-10"/>
              <a:t>alone.</a:t>
            </a:r>
            <a:r>
              <a:rPr dirty="0" spc="-55"/>
              <a:t> </a:t>
            </a:r>
            <a:r>
              <a:rPr dirty="0"/>
              <a:t>These</a:t>
            </a:r>
            <a:r>
              <a:rPr dirty="0" spc="-25"/>
              <a:t> </a:t>
            </a:r>
            <a:r>
              <a:rPr dirty="0" spc="-10"/>
              <a:t>resources</a:t>
            </a:r>
            <a:r>
              <a:rPr dirty="0" spc="-30"/>
              <a:t> </a:t>
            </a:r>
            <a:r>
              <a:rPr dirty="0"/>
              <a:t>are</a:t>
            </a:r>
            <a:r>
              <a:rPr dirty="0" spc="-30"/>
              <a:t> </a:t>
            </a:r>
            <a:r>
              <a:rPr dirty="0" spc="-10"/>
              <a:t>available</a:t>
            </a:r>
            <a:r>
              <a:rPr dirty="0" spc="-25"/>
              <a:t> </a:t>
            </a:r>
            <a:r>
              <a:rPr dirty="0" spc="-20"/>
              <a:t>throughout</a:t>
            </a:r>
            <a:r>
              <a:rPr dirty="0" spc="-30"/>
              <a:t> </a:t>
            </a:r>
            <a:r>
              <a:rPr dirty="0" spc="-20"/>
              <a:t>your </a:t>
            </a:r>
            <a:r>
              <a:rPr dirty="0" spc="-10"/>
              <a:t>research</a:t>
            </a:r>
            <a:r>
              <a:rPr dirty="0" spc="-30"/>
              <a:t> </a:t>
            </a:r>
            <a:r>
              <a:rPr dirty="0" spc="-10"/>
              <a:t>process.</a:t>
            </a:r>
          </a:p>
          <a:p>
            <a:pPr>
              <a:lnSpc>
                <a:spcPct val="100000"/>
              </a:lnSpc>
              <a:spcBef>
                <a:spcPts val="640"/>
              </a:spcBef>
            </a:pPr>
          </a:p>
          <a:p>
            <a:pPr marL="584835">
              <a:lnSpc>
                <a:spcPct val="100000"/>
              </a:lnSpc>
            </a:pPr>
            <a:r>
              <a:rPr dirty="0" sz="1750" spc="-25">
                <a:latin typeface="Lucida Sans Unicode"/>
                <a:cs typeface="Lucida Sans Unicode"/>
              </a:rPr>
              <a:t>Research</a:t>
            </a:r>
            <a:r>
              <a:rPr dirty="0" sz="1750" spc="-80">
                <a:latin typeface="Lucida Sans Unicode"/>
                <a:cs typeface="Lucida Sans Unicode"/>
              </a:rPr>
              <a:t> </a:t>
            </a:r>
            <a:r>
              <a:rPr dirty="0" sz="1750" spc="-30">
                <a:latin typeface="Lucida Sans Unicode"/>
                <a:cs typeface="Lucida Sans Unicode"/>
              </a:rPr>
              <a:t>Support</a:t>
            </a:r>
            <a:r>
              <a:rPr dirty="0" sz="1750" spc="-80">
                <a:latin typeface="Lucida Sans Unicode"/>
                <a:cs typeface="Lucida Sans Unicode"/>
              </a:rPr>
              <a:t> </a:t>
            </a:r>
            <a:r>
              <a:rPr dirty="0" sz="1750" spc="-10">
                <a:latin typeface="Lucida Sans Unicode"/>
                <a:cs typeface="Lucida Sans Unicode"/>
              </a:rPr>
              <a:t>Portal</a:t>
            </a:r>
            <a:endParaRPr sz="1750">
              <a:latin typeface="Lucida Sans Unicode"/>
              <a:cs typeface="Lucida Sans Unicode"/>
            </a:endParaRPr>
          </a:p>
          <a:p>
            <a:pPr marL="584835" marR="1154430">
              <a:lnSpc>
                <a:spcPct val="120500"/>
              </a:lnSpc>
              <a:spcBef>
                <a:spcPts val="680"/>
              </a:spcBef>
            </a:pPr>
            <a:r>
              <a:rPr dirty="0"/>
              <a:t>Live</a:t>
            </a:r>
            <a:r>
              <a:rPr dirty="0" spc="-50"/>
              <a:t> </a:t>
            </a:r>
            <a:r>
              <a:rPr dirty="0"/>
              <a:t>chat,</a:t>
            </a:r>
            <a:r>
              <a:rPr dirty="0" spc="-50"/>
              <a:t> </a:t>
            </a:r>
            <a:r>
              <a:rPr dirty="0" spc="-10"/>
              <a:t>research</a:t>
            </a:r>
            <a:r>
              <a:rPr dirty="0" spc="-55"/>
              <a:t> </a:t>
            </a:r>
            <a:r>
              <a:rPr dirty="0"/>
              <a:t>guides,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10"/>
              <a:t>database</a:t>
            </a:r>
            <a:r>
              <a:rPr dirty="0" spc="-50"/>
              <a:t> </a:t>
            </a:r>
            <a:r>
              <a:rPr dirty="0" spc="-10"/>
              <a:t>tutorials</a:t>
            </a:r>
            <a:r>
              <a:rPr dirty="0" spc="-50"/>
              <a:t> </a:t>
            </a:r>
            <a:r>
              <a:rPr dirty="0" spc="-25"/>
              <a:t>at </a:t>
            </a:r>
            <a:r>
              <a:rPr dirty="0" u="sng" spc="-25" b="1">
                <a:solidFill>
                  <a:srgbClr val="3A6B7E"/>
                </a:solidFill>
                <a:uFill>
                  <a:solidFill>
                    <a:srgbClr val="3A6B7E"/>
                  </a:solidFill>
                </a:uFill>
                <a:latin typeface="Roboto"/>
                <a:cs typeface="Roboto"/>
                <a:hlinkClick r:id="rId6"/>
              </a:rPr>
              <a:t>researchsu</a:t>
            </a:r>
            <a:r>
              <a:rPr dirty="0" spc="-25" b="1">
                <a:solidFill>
                  <a:srgbClr val="3A6B7E"/>
                </a:solidFill>
                <a:latin typeface="Roboto"/>
                <a:cs typeface="Roboto"/>
                <a:hlinkClick r:id="rId6"/>
              </a:rPr>
              <a:t>pp</a:t>
            </a:r>
            <a:r>
              <a:rPr dirty="0" u="sng" spc="-30" b="1">
                <a:solidFill>
                  <a:srgbClr val="3A6B7E"/>
                </a:solidFill>
                <a:uFill>
                  <a:solidFill>
                    <a:srgbClr val="3A6B7E"/>
                  </a:solidFill>
                </a:uFill>
                <a:latin typeface="Roboto"/>
                <a:cs typeface="Roboto"/>
                <a:hlinkClick r:id="rId6"/>
              </a:rPr>
              <a:t> </a:t>
            </a:r>
            <a:r>
              <a:rPr dirty="0" u="sng" spc="-10" b="1">
                <a:solidFill>
                  <a:srgbClr val="3A6B7E"/>
                </a:solidFill>
                <a:uFill>
                  <a:solidFill>
                    <a:srgbClr val="3A6B7E"/>
                  </a:solidFill>
                </a:uFill>
                <a:latin typeface="Roboto"/>
                <a:cs typeface="Roboto"/>
                <a:hlinkClick r:id="rId6"/>
              </a:rPr>
              <a:t>ort.lovable.a</a:t>
            </a:r>
            <a:r>
              <a:rPr dirty="0" spc="-10" b="1">
                <a:solidFill>
                  <a:srgbClr val="3A6B7E"/>
                </a:solidFill>
                <a:latin typeface="Roboto"/>
                <a:cs typeface="Roboto"/>
                <a:hlinkClick r:id="rId6"/>
              </a:rPr>
              <a:t>pp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110"/>
              </a:spcBef>
            </a:pPr>
          </a:p>
          <a:p>
            <a:pPr marL="86360">
              <a:lnSpc>
                <a:spcPct val="100000"/>
              </a:lnSpc>
              <a:tabLst>
                <a:tab pos="383540" algn="l"/>
                <a:tab pos="584835" algn="l"/>
              </a:tabLst>
            </a:pPr>
            <a:r>
              <a:rPr dirty="0" u="heavy" sz="180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800" i="1">
                <a:latin typeface="Times New Roman"/>
                <a:cs typeface="Times New Roman"/>
              </a:rPr>
              <a:t>	</a:t>
            </a:r>
            <a:r>
              <a:rPr dirty="0" sz="1800" spc="-10" i="1">
                <a:latin typeface="Arial"/>
                <a:cs typeface="Arial"/>
              </a:rPr>
              <a:t>Eloquent</a:t>
            </a:r>
            <a:r>
              <a:rPr dirty="0" sz="1800" spc="-9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Science</a:t>
            </a:r>
            <a:r>
              <a:rPr dirty="0" sz="1800" spc="-90" i="1">
                <a:latin typeface="Arial"/>
                <a:cs typeface="Arial"/>
              </a:rPr>
              <a:t> </a:t>
            </a:r>
            <a:r>
              <a:rPr dirty="0" sz="1750" spc="-10">
                <a:latin typeface="Lucida Sans Unicode"/>
                <a:cs typeface="Lucida Sans Unicode"/>
              </a:rPr>
              <a:t>Textbook</a:t>
            </a:r>
            <a:endParaRPr sz="1750">
              <a:latin typeface="Lucida Sans Unicode"/>
              <a:cs typeface="Lucida Sans Unicode"/>
            </a:endParaRPr>
          </a:p>
          <a:p>
            <a:pPr marL="584835" marR="363855">
              <a:lnSpc>
                <a:spcPct val="125000"/>
              </a:lnSpc>
              <a:spcBef>
                <a:spcPts val="520"/>
              </a:spcBef>
            </a:pPr>
            <a:r>
              <a:rPr dirty="0" spc="-10"/>
              <a:t>Practical</a:t>
            </a:r>
            <a:r>
              <a:rPr dirty="0" spc="-50"/>
              <a:t> </a:t>
            </a:r>
            <a:r>
              <a:rPr dirty="0" spc="-10"/>
              <a:t>guidance</a:t>
            </a:r>
            <a:r>
              <a:rPr dirty="0" spc="-50"/>
              <a:t> </a:t>
            </a:r>
            <a:r>
              <a:rPr dirty="0"/>
              <a:t>on</a:t>
            </a:r>
            <a:r>
              <a:rPr dirty="0" spc="-50"/>
              <a:t> </a:t>
            </a:r>
            <a:r>
              <a:rPr dirty="0"/>
              <a:t>scientific</a:t>
            </a:r>
            <a:r>
              <a:rPr dirty="0" spc="-50"/>
              <a:t> </a:t>
            </a:r>
            <a:r>
              <a:rPr dirty="0" spc="-10"/>
              <a:t>writing,</a:t>
            </a:r>
            <a:r>
              <a:rPr dirty="0" spc="-45"/>
              <a:t> </a:t>
            </a:r>
            <a:r>
              <a:rPr dirty="0"/>
              <a:t>figure</a:t>
            </a:r>
            <a:r>
              <a:rPr dirty="0" spc="-50"/>
              <a:t> </a:t>
            </a:r>
            <a:r>
              <a:rPr dirty="0"/>
              <a:t>design,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50"/>
              <a:t> </a:t>
            </a:r>
            <a:r>
              <a:rPr dirty="0" spc="-20"/>
              <a:t>oral </a:t>
            </a:r>
            <a:r>
              <a:rPr dirty="0" spc="-10"/>
              <a:t>presentation</a:t>
            </a:r>
            <a:r>
              <a:rPr dirty="0" spc="-55"/>
              <a:t> </a:t>
            </a:r>
            <a:r>
              <a:rPr dirty="0"/>
              <a:t>skills</a:t>
            </a:r>
            <a:r>
              <a:rPr dirty="0" spc="-50"/>
              <a:t> </a:t>
            </a:r>
            <a:r>
              <a:rPr dirty="0"/>
              <a:t>—</a:t>
            </a:r>
            <a:r>
              <a:rPr dirty="0" spc="-50"/>
              <a:t> </a:t>
            </a:r>
            <a:r>
              <a:rPr dirty="0" spc="-10"/>
              <a:t>available</a:t>
            </a:r>
            <a:r>
              <a:rPr dirty="0" spc="-50"/>
              <a:t> </a:t>
            </a:r>
            <a:r>
              <a:rPr dirty="0" spc="-10"/>
              <a:t>through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50"/>
              <a:t> </a:t>
            </a:r>
            <a:r>
              <a:rPr dirty="0" spc="-10"/>
              <a:t>library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160"/>
              </a:spcBef>
            </a:pPr>
          </a:p>
          <a:p>
            <a:pPr marL="584835">
              <a:lnSpc>
                <a:spcPct val="100000"/>
              </a:lnSpc>
            </a:pPr>
            <a:r>
              <a:rPr dirty="0" sz="1750" spc="-80">
                <a:latin typeface="Lucida Sans Unicode"/>
                <a:cs typeface="Lucida Sans Unicode"/>
              </a:rPr>
              <a:t>One-</a:t>
            </a:r>
            <a:r>
              <a:rPr dirty="0" sz="1750" spc="-114">
                <a:latin typeface="Lucida Sans Unicode"/>
                <a:cs typeface="Lucida Sans Unicode"/>
              </a:rPr>
              <a:t>on-</a:t>
            </a:r>
            <a:r>
              <a:rPr dirty="0" sz="1750" spc="-10">
                <a:latin typeface="Lucida Sans Unicode"/>
                <a:cs typeface="Lucida Sans Unicode"/>
              </a:rPr>
              <a:t>One</a:t>
            </a:r>
            <a:r>
              <a:rPr dirty="0" sz="1750" spc="-50">
                <a:latin typeface="Lucida Sans Unicode"/>
                <a:cs typeface="Lucida Sans Unicode"/>
              </a:rPr>
              <a:t> </a:t>
            </a:r>
            <a:r>
              <a:rPr dirty="0" sz="1750" spc="-10">
                <a:latin typeface="Lucida Sans Unicode"/>
                <a:cs typeface="Lucida Sans Unicode"/>
              </a:rPr>
              <a:t>Consultations</a:t>
            </a:r>
            <a:endParaRPr sz="1750">
              <a:latin typeface="Lucida Sans Unicode"/>
              <a:cs typeface="Lucida Sans Unicode"/>
            </a:endParaRPr>
          </a:p>
          <a:p>
            <a:pPr marL="584835" marR="5080">
              <a:lnSpc>
                <a:spcPct val="120500"/>
              </a:lnSpc>
              <a:spcBef>
                <a:spcPts val="605"/>
              </a:spcBef>
            </a:pPr>
            <a:r>
              <a:rPr dirty="0" spc="-10"/>
              <a:t>Schedule</a:t>
            </a:r>
            <a:r>
              <a:rPr dirty="0" spc="-40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 spc="-10"/>
              <a:t>personalized</a:t>
            </a:r>
            <a:r>
              <a:rPr dirty="0" spc="-35"/>
              <a:t> </a:t>
            </a:r>
            <a:r>
              <a:rPr dirty="0" spc="-10"/>
              <a:t>research</a:t>
            </a:r>
            <a:r>
              <a:rPr dirty="0" spc="-35"/>
              <a:t> </a:t>
            </a:r>
            <a:r>
              <a:rPr dirty="0" spc="-10"/>
              <a:t>session</a:t>
            </a:r>
            <a:r>
              <a:rPr dirty="0" spc="-35"/>
              <a:t> </a:t>
            </a:r>
            <a:r>
              <a:rPr dirty="0"/>
              <a:t>with</a:t>
            </a:r>
            <a:r>
              <a:rPr dirty="0" spc="-35"/>
              <a:t> </a:t>
            </a:r>
            <a:r>
              <a:rPr dirty="0"/>
              <a:t>Michael</a:t>
            </a:r>
            <a:r>
              <a:rPr dirty="0" spc="-35"/>
              <a:t> </a:t>
            </a:r>
            <a:r>
              <a:rPr dirty="0"/>
              <a:t>Stirm</a:t>
            </a:r>
            <a:r>
              <a:rPr dirty="0" spc="-35"/>
              <a:t> </a:t>
            </a:r>
            <a:r>
              <a:rPr dirty="0"/>
              <a:t>II</a:t>
            </a:r>
            <a:r>
              <a:rPr dirty="0" spc="-35"/>
              <a:t> </a:t>
            </a:r>
            <a:r>
              <a:rPr dirty="0" spc="-25"/>
              <a:t>for </a:t>
            </a:r>
            <a:r>
              <a:rPr dirty="0" spc="-10"/>
              <a:t>targeted</a:t>
            </a:r>
            <a:r>
              <a:rPr dirty="0" spc="-20"/>
              <a:t> </a:t>
            </a:r>
            <a:r>
              <a:rPr dirty="0" spc="-10"/>
              <a:t>proposal</a:t>
            </a:r>
            <a:r>
              <a:rPr dirty="0" spc="-20"/>
              <a:t> </a:t>
            </a:r>
            <a:r>
              <a:rPr dirty="0" spc="-10"/>
              <a:t>feedback</a:t>
            </a:r>
          </a:p>
        </p:txBody>
      </p:sp>
      <p:pic>
        <p:nvPicPr>
          <p:cNvPr id="17" name="object 17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42244" y="6343650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FAF9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48840" y="544417"/>
            <a:ext cx="4052570" cy="50038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00" spc="-190"/>
              <a:t>Your</a:t>
            </a:r>
            <a:r>
              <a:rPr dirty="0" sz="3100" spc="-55"/>
              <a:t> </a:t>
            </a:r>
            <a:r>
              <a:rPr dirty="0" sz="3100" spc="-65"/>
              <a:t>Project</a:t>
            </a:r>
            <a:r>
              <a:rPr dirty="0" sz="3100" spc="-105"/>
              <a:t> </a:t>
            </a:r>
            <a:r>
              <a:rPr dirty="0" sz="3100" spc="-40"/>
              <a:t>Roadmap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648840" y="1305560"/>
            <a:ext cx="7272020" cy="215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Five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milestones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guide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you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from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concept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to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completion.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20">
                <a:solidFill>
                  <a:srgbClr val="374553"/>
                </a:solidFill>
                <a:latin typeface="Roboto"/>
                <a:cs typeface="Roboto"/>
              </a:rPr>
              <a:t>Stay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on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schedule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—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each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step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builds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on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the</a:t>
            </a:r>
            <a:r>
              <a:rPr dirty="0" sz="1250" spc="-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last.</a:t>
            </a:r>
            <a:endParaRPr sz="125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64298" y="1695449"/>
            <a:ext cx="809625" cy="4591050"/>
            <a:chOff x="5464298" y="1695449"/>
            <a:chExt cx="809625" cy="4591050"/>
          </a:xfrm>
        </p:grpSpPr>
        <p:sp>
          <p:nvSpPr>
            <p:cNvPr id="6" name="object 6"/>
            <p:cNvSpPr/>
            <p:nvPr/>
          </p:nvSpPr>
          <p:spPr>
            <a:xfrm>
              <a:off x="5464289" y="1695449"/>
              <a:ext cx="641350" cy="4591050"/>
            </a:xfrm>
            <a:custGeom>
              <a:avLst/>
              <a:gdLst/>
              <a:ahLst/>
              <a:cxnLst/>
              <a:rect l="l" t="t" r="r" b="b"/>
              <a:pathLst>
                <a:path w="641350" h="4591050">
                  <a:moveTo>
                    <a:pt x="476250" y="178346"/>
                  </a:moveTo>
                  <a:lnTo>
                    <a:pt x="475322" y="176110"/>
                  </a:lnTo>
                  <a:lnTo>
                    <a:pt x="471601" y="172389"/>
                  </a:lnTo>
                  <a:lnTo>
                    <a:pt x="469353" y="171450"/>
                  </a:lnTo>
                  <a:lnTo>
                    <a:pt x="6896" y="171450"/>
                  </a:lnTo>
                  <a:lnTo>
                    <a:pt x="4648" y="172389"/>
                  </a:lnTo>
                  <a:lnTo>
                    <a:pt x="927" y="176110"/>
                  </a:lnTo>
                  <a:lnTo>
                    <a:pt x="0" y="178346"/>
                  </a:lnTo>
                  <a:lnTo>
                    <a:pt x="0" y="180975"/>
                  </a:lnTo>
                  <a:lnTo>
                    <a:pt x="0" y="183616"/>
                  </a:lnTo>
                  <a:lnTo>
                    <a:pt x="927" y="185851"/>
                  </a:lnTo>
                  <a:lnTo>
                    <a:pt x="4648" y="189572"/>
                  </a:lnTo>
                  <a:lnTo>
                    <a:pt x="6896" y="190500"/>
                  </a:lnTo>
                  <a:lnTo>
                    <a:pt x="469353" y="190500"/>
                  </a:lnTo>
                  <a:lnTo>
                    <a:pt x="471601" y="189572"/>
                  </a:lnTo>
                  <a:lnTo>
                    <a:pt x="475322" y="185851"/>
                  </a:lnTo>
                  <a:lnTo>
                    <a:pt x="476250" y="183616"/>
                  </a:lnTo>
                  <a:lnTo>
                    <a:pt x="476250" y="178346"/>
                  </a:lnTo>
                  <a:close/>
                </a:path>
                <a:path w="641350" h="4591050">
                  <a:moveTo>
                    <a:pt x="641223" y="6896"/>
                  </a:moveTo>
                  <a:lnTo>
                    <a:pt x="640295" y="4660"/>
                  </a:lnTo>
                  <a:lnTo>
                    <a:pt x="636574" y="939"/>
                  </a:lnTo>
                  <a:lnTo>
                    <a:pt x="634339" y="0"/>
                  </a:lnTo>
                  <a:lnTo>
                    <a:pt x="629069" y="0"/>
                  </a:lnTo>
                  <a:lnTo>
                    <a:pt x="626833" y="939"/>
                  </a:lnTo>
                  <a:lnTo>
                    <a:pt x="623112" y="4660"/>
                  </a:lnTo>
                  <a:lnTo>
                    <a:pt x="622173" y="6896"/>
                  </a:lnTo>
                  <a:lnTo>
                    <a:pt x="622173" y="4581525"/>
                  </a:lnTo>
                  <a:lnTo>
                    <a:pt x="622173" y="4584166"/>
                  </a:lnTo>
                  <a:lnTo>
                    <a:pt x="623112" y="4586402"/>
                  </a:lnTo>
                  <a:lnTo>
                    <a:pt x="626833" y="4590123"/>
                  </a:lnTo>
                  <a:lnTo>
                    <a:pt x="629069" y="4591050"/>
                  </a:lnTo>
                  <a:lnTo>
                    <a:pt x="634339" y="4591050"/>
                  </a:lnTo>
                  <a:lnTo>
                    <a:pt x="636574" y="4590123"/>
                  </a:lnTo>
                  <a:lnTo>
                    <a:pt x="640295" y="4586402"/>
                  </a:lnTo>
                  <a:lnTo>
                    <a:pt x="641223" y="4584166"/>
                  </a:lnTo>
                  <a:lnTo>
                    <a:pt x="641223" y="6896"/>
                  </a:lnTo>
                  <a:close/>
                </a:path>
              </a:pathLst>
            </a:custGeom>
            <a:solidFill>
              <a:srgbClr val="BED3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26261" y="1700212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299015" y="342899"/>
                  </a:moveTo>
                  <a:lnTo>
                    <a:pt x="43884" y="342899"/>
                  </a:lnTo>
                  <a:lnTo>
                    <a:pt x="37430" y="341616"/>
                  </a:lnTo>
                  <a:lnTo>
                    <a:pt x="6418" y="317866"/>
                  </a:lnTo>
                  <a:lnTo>
                    <a:pt x="0" y="299015"/>
                  </a:lnTo>
                  <a:lnTo>
                    <a:pt x="0" y="43884"/>
                  </a:lnTo>
                  <a:lnTo>
                    <a:pt x="19562" y="10074"/>
                  </a:lnTo>
                  <a:lnTo>
                    <a:pt x="43884" y="0"/>
                  </a:lnTo>
                  <a:lnTo>
                    <a:pt x="299015" y="0"/>
                  </a:lnTo>
                  <a:lnTo>
                    <a:pt x="332825" y="19562"/>
                  </a:lnTo>
                  <a:lnTo>
                    <a:pt x="342899" y="43884"/>
                  </a:lnTo>
                  <a:lnTo>
                    <a:pt x="342899" y="299015"/>
                  </a:lnTo>
                  <a:lnTo>
                    <a:pt x="323337" y="332825"/>
                  </a:lnTo>
                  <a:lnTo>
                    <a:pt x="299015" y="342899"/>
                  </a:lnTo>
                  <a:close/>
                </a:path>
              </a:pathLst>
            </a:custGeom>
            <a:solidFill>
              <a:srgbClr val="D9EC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1023" y="1704974"/>
              <a:ext cx="333374" cy="3333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26261" y="1700212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0" y="292306"/>
                  </a:moveTo>
                  <a:lnTo>
                    <a:pt x="0" y="50593"/>
                  </a:lnTo>
                  <a:lnTo>
                    <a:pt x="0" y="47271"/>
                  </a:lnTo>
                  <a:lnTo>
                    <a:pt x="324" y="43981"/>
                  </a:lnTo>
                  <a:lnTo>
                    <a:pt x="19723" y="10372"/>
                  </a:lnTo>
                  <a:lnTo>
                    <a:pt x="47271" y="0"/>
                  </a:lnTo>
                  <a:lnTo>
                    <a:pt x="50593" y="0"/>
                  </a:lnTo>
                  <a:lnTo>
                    <a:pt x="292306" y="0"/>
                  </a:lnTo>
                  <a:lnTo>
                    <a:pt x="295628" y="0"/>
                  </a:lnTo>
                  <a:lnTo>
                    <a:pt x="298918" y="324"/>
                  </a:lnTo>
                  <a:lnTo>
                    <a:pt x="302176" y="972"/>
                  </a:lnTo>
                  <a:lnTo>
                    <a:pt x="305435" y="1620"/>
                  </a:lnTo>
                  <a:lnTo>
                    <a:pt x="308598" y="2579"/>
                  </a:lnTo>
                  <a:lnTo>
                    <a:pt x="311667" y="3851"/>
                  </a:lnTo>
                  <a:lnTo>
                    <a:pt x="314737" y="5122"/>
                  </a:lnTo>
                  <a:lnTo>
                    <a:pt x="334373" y="22485"/>
                  </a:lnTo>
                  <a:lnTo>
                    <a:pt x="336219" y="25247"/>
                  </a:lnTo>
                  <a:lnTo>
                    <a:pt x="337777" y="28162"/>
                  </a:lnTo>
                  <a:lnTo>
                    <a:pt x="339048" y="31232"/>
                  </a:lnTo>
                  <a:lnTo>
                    <a:pt x="340320" y="34301"/>
                  </a:lnTo>
                  <a:lnTo>
                    <a:pt x="342899" y="50593"/>
                  </a:lnTo>
                  <a:lnTo>
                    <a:pt x="342899" y="292306"/>
                  </a:lnTo>
                  <a:lnTo>
                    <a:pt x="342899" y="295628"/>
                  </a:lnTo>
                  <a:lnTo>
                    <a:pt x="342575" y="298918"/>
                  </a:lnTo>
                  <a:lnTo>
                    <a:pt x="341927" y="302176"/>
                  </a:lnTo>
                  <a:lnTo>
                    <a:pt x="341279" y="305435"/>
                  </a:lnTo>
                  <a:lnTo>
                    <a:pt x="320414" y="334373"/>
                  </a:lnTo>
                  <a:lnTo>
                    <a:pt x="317652" y="336219"/>
                  </a:lnTo>
                  <a:lnTo>
                    <a:pt x="314736" y="337777"/>
                  </a:lnTo>
                  <a:lnTo>
                    <a:pt x="311667" y="339048"/>
                  </a:lnTo>
                  <a:lnTo>
                    <a:pt x="308598" y="340320"/>
                  </a:lnTo>
                  <a:lnTo>
                    <a:pt x="292306" y="342899"/>
                  </a:lnTo>
                  <a:lnTo>
                    <a:pt x="50593" y="342899"/>
                  </a:lnTo>
                  <a:lnTo>
                    <a:pt x="47271" y="342899"/>
                  </a:lnTo>
                  <a:lnTo>
                    <a:pt x="43981" y="342575"/>
                  </a:lnTo>
                  <a:lnTo>
                    <a:pt x="40722" y="341927"/>
                  </a:lnTo>
                  <a:lnTo>
                    <a:pt x="37464" y="341279"/>
                  </a:lnTo>
                  <a:lnTo>
                    <a:pt x="8526" y="320414"/>
                  </a:lnTo>
                  <a:lnTo>
                    <a:pt x="6680" y="317652"/>
                  </a:lnTo>
                  <a:lnTo>
                    <a:pt x="5122" y="314736"/>
                  </a:lnTo>
                  <a:lnTo>
                    <a:pt x="3851" y="311667"/>
                  </a:lnTo>
                  <a:lnTo>
                    <a:pt x="2579" y="308598"/>
                  </a:lnTo>
                  <a:lnTo>
                    <a:pt x="1620" y="305435"/>
                  </a:lnTo>
                  <a:lnTo>
                    <a:pt x="972" y="302176"/>
                  </a:lnTo>
                  <a:lnTo>
                    <a:pt x="324" y="298918"/>
                  </a:lnTo>
                  <a:lnTo>
                    <a:pt x="0" y="295628"/>
                  </a:lnTo>
                  <a:lnTo>
                    <a:pt x="0" y="292306"/>
                  </a:lnTo>
                  <a:close/>
                </a:path>
              </a:pathLst>
            </a:custGeom>
            <a:ln w="9524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006132" y="1697394"/>
            <a:ext cx="17970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50">
                <a:solidFill>
                  <a:srgbClr val="374553"/>
                </a:solidFill>
                <a:latin typeface="Lucida Sans Unicode"/>
                <a:cs typeface="Lucida Sans Unicode"/>
              </a:rPr>
              <a:t>1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3082" y="1601192"/>
            <a:ext cx="1925320" cy="672465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65"/>
              </a:spcBef>
            </a:pPr>
            <a:r>
              <a:rPr dirty="0" sz="1550">
                <a:solidFill>
                  <a:srgbClr val="374553"/>
                </a:solidFill>
                <a:latin typeface="Lucida Sans Unicode"/>
                <a:cs typeface="Lucida Sans Unicode"/>
              </a:rPr>
              <a:t>Oct</a:t>
            </a:r>
            <a:r>
              <a:rPr dirty="0" sz="1550" spc="-60">
                <a:solidFill>
                  <a:srgbClr val="374553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50">
                <a:solidFill>
                  <a:srgbClr val="374553"/>
                </a:solidFill>
                <a:latin typeface="Lucida Sans Unicode"/>
                <a:cs typeface="Lucida Sans Unicode"/>
              </a:rPr>
              <a:t>8</a:t>
            </a:r>
            <a:endParaRPr sz="1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Title</a:t>
            </a:r>
            <a:r>
              <a:rPr dirty="0" sz="1250" spc="-2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&amp;</a:t>
            </a:r>
            <a:r>
              <a:rPr dirty="0" sz="1250" spc="-2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20">
                <a:solidFill>
                  <a:srgbClr val="374553"/>
                </a:solidFill>
                <a:latin typeface="Roboto"/>
                <a:cs typeface="Roboto"/>
              </a:rPr>
              <a:t>Research</a:t>
            </a:r>
            <a:r>
              <a:rPr dirty="0" sz="1250" spc="-2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Paragraph</a:t>
            </a:r>
            <a:endParaRPr sz="1250">
              <a:latin typeface="Roboto"/>
              <a:cs typeface="Robo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18075" y="2590799"/>
            <a:ext cx="809625" cy="361950"/>
            <a:chOff x="5918075" y="2590799"/>
            <a:chExt cx="809625" cy="361950"/>
          </a:xfrm>
        </p:grpSpPr>
        <p:sp>
          <p:nvSpPr>
            <p:cNvPr id="13" name="object 13"/>
            <p:cNvSpPr/>
            <p:nvPr/>
          </p:nvSpPr>
          <p:spPr>
            <a:xfrm>
              <a:off x="6251450" y="2762249"/>
              <a:ext cx="476250" cy="19050"/>
            </a:xfrm>
            <a:custGeom>
              <a:avLst/>
              <a:gdLst/>
              <a:ahLst/>
              <a:cxnLst/>
              <a:rect l="l" t="t" r="r" b="b"/>
              <a:pathLst>
                <a:path w="476250" h="19050">
                  <a:moveTo>
                    <a:pt x="469355" y="19049"/>
                  </a:moveTo>
                  <a:lnTo>
                    <a:pt x="6894" y="19049"/>
                  </a:lnTo>
                  <a:lnTo>
                    <a:pt x="4649" y="18120"/>
                  </a:lnTo>
                  <a:lnTo>
                    <a:pt x="929" y="14400"/>
                  </a:lnTo>
                  <a:lnTo>
                    <a:pt x="0" y="12155"/>
                  </a:lnTo>
                  <a:lnTo>
                    <a:pt x="0" y="9524"/>
                  </a:lnTo>
                  <a:lnTo>
                    <a:pt x="0" y="6894"/>
                  </a:lnTo>
                  <a:lnTo>
                    <a:pt x="929" y="4649"/>
                  </a:lnTo>
                  <a:lnTo>
                    <a:pt x="4649" y="929"/>
                  </a:lnTo>
                  <a:lnTo>
                    <a:pt x="6894" y="0"/>
                  </a:lnTo>
                  <a:lnTo>
                    <a:pt x="469355" y="0"/>
                  </a:lnTo>
                  <a:lnTo>
                    <a:pt x="471600" y="929"/>
                  </a:lnTo>
                  <a:lnTo>
                    <a:pt x="475320" y="4649"/>
                  </a:lnTo>
                  <a:lnTo>
                    <a:pt x="476249" y="6894"/>
                  </a:lnTo>
                  <a:lnTo>
                    <a:pt x="476249" y="12155"/>
                  </a:lnTo>
                  <a:lnTo>
                    <a:pt x="475320" y="14400"/>
                  </a:lnTo>
                  <a:lnTo>
                    <a:pt x="471600" y="18120"/>
                  </a:lnTo>
                  <a:lnTo>
                    <a:pt x="469355" y="19049"/>
                  </a:lnTo>
                  <a:close/>
                </a:path>
              </a:pathLst>
            </a:custGeom>
            <a:solidFill>
              <a:srgbClr val="BED3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22838" y="2595562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299015" y="352424"/>
                  </a:moveTo>
                  <a:lnTo>
                    <a:pt x="43884" y="352424"/>
                  </a:lnTo>
                  <a:lnTo>
                    <a:pt x="37430" y="351140"/>
                  </a:lnTo>
                  <a:lnTo>
                    <a:pt x="6418" y="327391"/>
                  </a:lnTo>
                  <a:lnTo>
                    <a:pt x="0" y="308540"/>
                  </a:lnTo>
                  <a:lnTo>
                    <a:pt x="0" y="43883"/>
                  </a:lnTo>
                  <a:lnTo>
                    <a:pt x="19562" y="10074"/>
                  </a:lnTo>
                  <a:lnTo>
                    <a:pt x="43884" y="0"/>
                  </a:lnTo>
                  <a:lnTo>
                    <a:pt x="299015" y="0"/>
                  </a:lnTo>
                  <a:lnTo>
                    <a:pt x="332825" y="19562"/>
                  </a:lnTo>
                  <a:lnTo>
                    <a:pt x="342899" y="43883"/>
                  </a:lnTo>
                  <a:lnTo>
                    <a:pt x="342899" y="308540"/>
                  </a:lnTo>
                  <a:lnTo>
                    <a:pt x="323336" y="342350"/>
                  </a:lnTo>
                  <a:lnTo>
                    <a:pt x="299015" y="352424"/>
                  </a:lnTo>
                  <a:close/>
                </a:path>
              </a:pathLst>
            </a:custGeom>
            <a:solidFill>
              <a:srgbClr val="D9EC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7600" y="2600324"/>
              <a:ext cx="333374" cy="3428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922838" y="2595562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0" y="301831"/>
                  </a:moveTo>
                  <a:lnTo>
                    <a:pt x="0" y="50593"/>
                  </a:lnTo>
                  <a:lnTo>
                    <a:pt x="0" y="47271"/>
                  </a:lnTo>
                  <a:lnTo>
                    <a:pt x="324" y="43981"/>
                  </a:lnTo>
                  <a:lnTo>
                    <a:pt x="19723" y="10372"/>
                  </a:lnTo>
                  <a:lnTo>
                    <a:pt x="47271" y="0"/>
                  </a:lnTo>
                  <a:lnTo>
                    <a:pt x="50593" y="0"/>
                  </a:lnTo>
                  <a:lnTo>
                    <a:pt x="292306" y="0"/>
                  </a:lnTo>
                  <a:lnTo>
                    <a:pt x="295628" y="0"/>
                  </a:lnTo>
                  <a:lnTo>
                    <a:pt x="298918" y="324"/>
                  </a:lnTo>
                  <a:lnTo>
                    <a:pt x="302176" y="972"/>
                  </a:lnTo>
                  <a:lnTo>
                    <a:pt x="305435" y="1620"/>
                  </a:lnTo>
                  <a:lnTo>
                    <a:pt x="308598" y="2579"/>
                  </a:lnTo>
                  <a:lnTo>
                    <a:pt x="311667" y="3851"/>
                  </a:lnTo>
                  <a:lnTo>
                    <a:pt x="314737" y="5122"/>
                  </a:lnTo>
                  <a:lnTo>
                    <a:pt x="334373" y="22485"/>
                  </a:lnTo>
                  <a:lnTo>
                    <a:pt x="336219" y="25247"/>
                  </a:lnTo>
                  <a:lnTo>
                    <a:pt x="337777" y="28162"/>
                  </a:lnTo>
                  <a:lnTo>
                    <a:pt x="339048" y="31232"/>
                  </a:lnTo>
                  <a:lnTo>
                    <a:pt x="340320" y="34301"/>
                  </a:lnTo>
                  <a:lnTo>
                    <a:pt x="342899" y="50593"/>
                  </a:lnTo>
                  <a:lnTo>
                    <a:pt x="342899" y="301831"/>
                  </a:lnTo>
                  <a:lnTo>
                    <a:pt x="342899" y="305153"/>
                  </a:lnTo>
                  <a:lnTo>
                    <a:pt x="342575" y="308443"/>
                  </a:lnTo>
                  <a:lnTo>
                    <a:pt x="341927" y="311701"/>
                  </a:lnTo>
                  <a:lnTo>
                    <a:pt x="341279" y="314960"/>
                  </a:lnTo>
                  <a:lnTo>
                    <a:pt x="317652" y="345743"/>
                  </a:lnTo>
                  <a:lnTo>
                    <a:pt x="292306" y="352424"/>
                  </a:lnTo>
                  <a:lnTo>
                    <a:pt x="50593" y="352424"/>
                  </a:lnTo>
                  <a:lnTo>
                    <a:pt x="47271" y="352424"/>
                  </a:lnTo>
                  <a:lnTo>
                    <a:pt x="43981" y="352100"/>
                  </a:lnTo>
                  <a:lnTo>
                    <a:pt x="40722" y="351452"/>
                  </a:lnTo>
                  <a:lnTo>
                    <a:pt x="37464" y="350804"/>
                  </a:lnTo>
                  <a:lnTo>
                    <a:pt x="22485" y="343898"/>
                  </a:lnTo>
                  <a:lnTo>
                    <a:pt x="19723" y="342052"/>
                  </a:lnTo>
                  <a:lnTo>
                    <a:pt x="3851" y="321192"/>
                  </a:lnTo>
                  <a:lnTo>
                    <a:pt x="2579" y="318123"/>
                  </a:lnTo>
                  <a:lnTo>
                    <a:pt x="1620" y="314960"/>
                  </a:lnTo>
                  <a:lnTo>
                    <a:pt x="972" y="311701"/>
                  </a:lnTo>
                  <a:lnTo>
                    <a:pt x="324" y="308443"/>
                  </a:lnTo>
                  <a:lnTo>
                    <a:pt x="0" y="305153"/>
                  </a:lnTo>
                  <a:lnTo>
                    <a:pt x="0" y="301831"/>
                  </a:lnTo>
                  <a:close/>
                </a:path>
              </a:pathLst>
            </a:custGeom>
            <a:ln w="9524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6006132" y="2592744"/>
            <a:ext cx="17970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50">
                <a:solidFill>
                  <a:srgbClr val="374553"/>
                </a:solidFill>
                <a:latin typeface="Lucida Sans Unicode"/>
                <a:cs typeface="Lucida Sans Unicode"/>
              </a:rPr>
              <a:t>2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74023" y="2496542"/>
            <a:ext cx="1774825" cy="672465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550">
                <a:solidFill>
                  <a:srgbClr val="374553"/>
                </a:solidFill>
                <a:latin typeface="Lucida Sans Unicode"/>
                <a:cs typeface="Lucida Sans Unicode"/>
              </a:rPr>
              <a:t>Oct</a:t>
            </a:r>
            <a:r>
              <a:rPr dirty="0" sz="1550" spc="-60">
                <a:solidFill>
                  <a:srgbClr val="374553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5">
                <a:solidFill>
                  <a:srgbClr val="374553"/>
                </a:solidFill>
                <a:latin typeface="Lucida Sans Unicode"/>
                <a:cs typeface="Lucida Sans Unicode"/>
              </a:rPr>
              <a:t>15</a:t>
            </a:r>
            <a:endParaRPr sz="1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5</a:t>
            </a:r>
            <a:r>
              <a:rPr dirty="0" sz="1250" spc="-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20">
                <a:solidFill>
                  <a:srgbClr val="374553"/>
                </a:solidFill>
                <a:latin typeface="Roboto"/>
                <a:cs typeface="Roboto"/>
              </a:rPr>
              <a:t>Preliminary</a:t>
            </a:r>
            <a:r>
              <a:rPr dirty="0" sz="125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References</a:t>
            </a:r>
            <a:endParaRPr sz="1250">
              <a:latin typeface="Roboto"/>
              <a:cs typeface="Robo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64298" y="3381375"/>
            <a:ext cx="809625" cy="361950"/>
            <a:chOff x="5464298" y="3381375"/>
            <a:chExt cx="809625" cy="361950"/>
          </a:xfrm>
        </p:grpSpPr>
        <p:sp>
          <p:nvSpPr>
            <p:cNvPr id="20" name="object 20"/>
            <p:cNvSpPr/>
            <p:nvPr/>
          </p:nvSpPr>
          <p:spPr>
            <a:xfrm>
              <a:off x="5464298" y="3552824"/>
              <a:ext cx="476250" cy="19050"/>
            </a:xfrm>
            <a:custGeom>
              <a:avLst/>
              <a:gdLst/>
              <a:ahLst/>
              <a:cxnLst/>
              <a:rect l="l" t="t" r="r" b="b"/>
              <a:pathLst>
                <a:path w="476250" h="19050">
                  <a:moveTo>
                    <a:pt x="469355" y="19049"/>
                  </a:moveTo>
                  <a:lnTo>
                    <a:pt x="6894" y="19049"/>
                  </a:lnTo>
                  <a:lnTo>
                    <a:pt x="4649" y="18120"/>
                  </a:lnTo>
                  <a:lnTo>
                    <a:pt x="929" y="14400"/>
                  </a:lnTo>
                  <a:lnTo>
                    <a:pt x="0" y="12155"/>
                  </a:lnTo>
                  <a:lnTo>
                    <a:pt x="0" y="9524"/>
                  </a:lnTo>
                  <a:lnTo>
                    <a:pt x="0" y="6894"/>
                  </a:lnTo>
                  <a:lnTo>
                    <a:pt x="929" y="4649"/>
                  </a:lnTo>
                  <a:lnTo>
                    <a:pt x="4649" y="929"/>
                  </a:lnTo>
                  <a:lnTo>
                    <a:pt x="6894" y="0"/>
                  </a:lnTo>
                  <a:lnTo>
                    <a:pt x="469355" y="0"/>
                  </a:lnTo>
                  <a:lnTo>
                    <a:pt x="471600" y="929"/>
                  </a:lnTo>
                  <a:lnTo>
                    <a:pt x="475320" y="4649"/>
                  </a:lnTo>
                  <a:lnTo>
                    <a:pt x="476249" y="6894"/>
                  </a:lnTo>
                  <a:lnTo>
                    <a:pt x="476249" y="12155"/>
                  </a:lnTo>
                  <a:lnTo>
                    <a:pt x="475320" y="14400"/>
                  </a:lnTo>
                  <a:lnTo>
                    <a:pt x="471600" y="18120"/>
                  </a:lnTo>
                  <a:lnTo>
                    <a:pt x="469355" y="19049"/>
                  </a:lnTo>
                  <a:close/>
                </a:path>
              </a:pathLst>
            </a:custGeom>
            <a:solidFill>
              <a:srgbClr val="BED3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926261" y="3386137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299015" y="352424"/>
                  </a:moveTo>
                  <a:lnTo>
                    <a:pt x="43884" y="352424"/>
                  </a:lnTo>
                  <a:lnTo>
                    <a:pt x="37430" y="351140"/>
                  </a:lnTo>
                  <a:lnTo>
                    <a:pt x="6418" y="327390"/>
                  </a:lnTo>
                  <a:lnTo>
                    <a:pt x="0" y="308540"/>
                  </a:lnTo>
                  <a:lnTo>
                    <a:pt x="0" y="43884"/>
                  </a:lnTo>
                  <a:lnTo>
                    <a:pt x="19561" y="10074"/>
                  </a:lnTo>
                  <a:lnTo>
                    <a:pt x="43884" y="0"/>
                  </a:lnTo>
                  <a:lnTo>
                    <a:pt x="299015" y="0"/>
                  </a:lnTo>
                  <a:lnTo>
                    <a:pt x="332825" y="19562"/>
                  </a:lnTo>
                  <a:lnTo>
                    <a:pt x="342899" y="43884"/>
                  </a:lnTo>
                  <a:lnTo>
                    <a:pt x="342899" y="308540"/>
                  </a:lnTo>
                  <a:lnTo>
                    <a:pt x="323337" y="342349"/>
                  </a:lnTo>
                  <a:lnTo>
                    <a:pt x="299015" y="352424"/>
                  </a:lnTo>
                  <a:close/>
                </a:path>
              </a:pathLst>
            </a:custGeom>
            <a:solidFill>
              <a:srgbClr val="D9EC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1023" y="3390899"/>
              <a:ext cx="333374" cy="3428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926261" y="3386137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0" y="301831"/>
                  </a:moveTo>
                  <a:lnTo>
                    <a:pt x="0" y="50593"/>
                  </a:lnTo>
                  <a:lnTo>
                    <a:pt x="0" y="47271"/>
                  </a:lnTo>
                  <a:lnTo>
                    <a:pt x="324" y="43981"/>
                  </a:lnTo>
                  <a:lnTo>
                    <a:pt x="19723" y="10372"/>
                  </a:lnTo>
                  <a:lnTo>
                    <a:pt x="47271" y="0"/>
                  </a:lnTo>
                  <a:lnTo>
                    <a:pt x="50593" y="0"/>
                  </a:lnTo>
                  <a:lnTo>
                    <a:pt x="292306" y="0"/>
                  </a:lnTo>
                  <a:lnTo>
                    <a:pt x="295628" y="0"/>
                  </a:lnTo>
                  <a:lnTo>
                    <a:pt x="298918" y="324"/>
                  </a:lnTo>
                  <a:lnTo>
                    <a:pt x="302176" y="972"/>
                  </a:lnTo>
                  <a:lnTo>
                    <a:pt x="305435" y="1620"/>
                  </a:lnTo>
                  <a:lnTo>
                    <a:pt x="308598" y="2579"/>
                  </a:lnTo>
                  <a:lnTo>
                    <a:pt x="311667" y="3851"/>
                  </a:lnTo>
                  <a:lnTo>
                    <a:pt x="314737" y="5122"/>
                  </a:lnTo>
                  <a:lnTo>
                    <a:pt x="334373" y="22485"/>
                  </a:lnTo>
                  <a:lnTo>
                    <a:pt x="336219" y="25247"/>
                  </a:lnTo>
                  <a:lnTo>
                    <a:pt x="337777" y="28162"/>
                  </a:lnTo>
                  <a:lnTo>
                    <a:pt x="339048" y="31232"/>
                  </a:lnTo>
                  <a:lnTo>
                    <a:pt x="340320" y="34301"/>
                  </a:lnTo>
                  <a:lnTo>
                    <a:pt x="342899" y="50593"/>
                  </a:lnTo>
                  <a:lnTo>
                    <a:pt x="342899" y="301831"/>
                  </a:lnTo>
                  <a:lnTo>
                    <a:pt x="342899" y="305153"/>
                  </a:lnTo>
                  <a:lnTo>
                    <a:pt x="342575" y="308443"/>
                  </a:lnTo>
                  <a:lnTo>
                    <a:pt x="341927" y="311701"/>
                  </a:lnTo>
                  <a:lnTo>
                    <a:pt x="341279" y="314960"/>
                  </a:lnTo>
                  <a:lnTo>
                    <a:pt x="317652" y="345743"/>
                  </a:lnTo>
                  <a:lnTo>
                    <a:pt x="292306" y="352424"/>
                  </a:lnTo>
                  <a:lnTo>
                    <a:pt x="50593" y="352424"/>
                  </a:lnTo>
                  <a:lnTo>
                    <a:pt x="47271" y="352424"/>
                  </a:lnTo>
                  <a:lnTo>
                    <a:pt x="43981" y="352100"/>
                  </a:lnTo>
                  <a:lnTo>
                    <a:pt x="40722" y="351452"/>
                  </a:lnTo>
                  <a:lnTo>
                    <a:pt x="37464" y="350804"/>
                  </a:lnTo>
                  <a:lnTo>
                    <a:pt x="22485" y="343898"/>
                  </a:lnTo>
                  <a:lnTo>
                    <a:pt x="19723" y="342052"/>
                  </a:lnTo>
                  <a:lnTo>
                    <a:pt x="3851" y="321192"/>
                  </a:lnTo>
                  <a:lnTo>
                    <a:pt x="2579" y="318123"/>
                  </a:lnTo>
                  <a:lnTo>
                    <a:pt x="1620" y="314960"/>
                  </a:lnTo>
                  <a:lnTo>
                    <a:pt x="972" y="311701"/>
                  </a:lnTo>
                  <a:lnTo>
                    <a:pt x="324" y="308443"/>
                  </a:lnTo>
                  <a:lnTo>
                    <a:pt x="0" y="305153"/>
                  </a:lnTo>
                  <a:lnTo>
                    <a:pt x="0" y="301831"/>
                  </a:lnTo>
                  <a:close/>
                </a:path>
              </a:pathLst>
            </a:custGeom>
            <a:ln w="9524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006132" y="3383319"/>
            <a:ext cx="17970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50">
                <a:solidFill>
                  <a:srgbClr val="374553"/>
                </a:solidFill>
                <a:latin typeface="Lucida Sans Unicode"/>
                <a:cs typeface="Lucida Sans Unicode"/>
              </a:rPr>
              <a:t>3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04630" y="3287117"/>
            <a:ext cx="1213485" cy="672465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558800">
              <a:lnSpc>
                <a:spcPct val="100000"/>
              </a:lnSpc>
              <a:spcBef>
                <a:spcPts val="1065"/>
              </a:spcBef>
            </a:pPr>
            <a:r>
              <a:rPr dirty="0" sz="1550">
                <a:solidFill>
                  <a:srgbClr val="374553"/>
                </a:solidFill>
                <a:latin typeface="Lucida Sans Unicode"/>
                <a:cs typeface="Lucida Sans Unicode"/>
              </a:rPr>
              <a:t>Oct</a:t>
            </a:r>
            <a:r>
              <a:rPr dirty="0" sz="1550" spc="-60">
                <a:solidFill>
                  <a:srgbClr val="374553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5">
                <a:solidFill>
                  <a:srgbClr val="374553"/>
                </a:solidFill>
                <a:latin typeface="Lucida Sans Unicode"/>
                <a:cs typeface="Lucida Sans Unicode"/>
              </a:rPr>
              <a:t>29</a:t>
            </a:r>
            <a:endParaRPr sz="1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Extended</a:t>
            </a:r>
            <a:r>
              <a:rPr dirty="0" sz="1250" spc="-2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Outline</a:t>
            </a:r>
            <a:endParaRPr sz="1250">
              <a:latin typeface="Roboto"/>
              <a:cs typeface="Robo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918075" y="4171950"/>
            <a:ext cx="809625" cy="361950"/>
            <a:chOff x="5918075" y="4171950"/>
            <a:chExt cx="809625" cy="361950"/>
          </a:xfrm>
        </p:grpSpPr>
        <p:sp>
          <p:nvSpPr>
            <p:cNvPr id="27" name="object 27"/>
            <p:cNvSpPr/>
            <p:nvPr/>
          </p:nvSpPr>
          <p:spPr>
            <a:xfrm>
              <a:off x="6251450" y="4343399"/>
              <a:ext cx="476250" cy="19050"/>
            </a:xfrm>
            <a:custGeom>
              <a:avLst/>
              <a:gdLst/>
              <a:ahLst/>
              <a:cxnLst/>
              <a:rect l="l" t="t" r="r" b="b"/>
              <a:pathLst>
                <a:path w="476250" h="19050">
                  <a:moveTo>
                    <a:pt x="469355" y="19049"/>
                  </a:moveTo>
                  <a:lnTo>
                    <a:pt x="6894" y="19049"/>
                  </a:lnTo>
                  <a:lnTo>
                    <a:pt x="4649" y="18120"/>
                  </a:lnTo>
                  <a:lnTo>
                    <a:pt x="929" y="14400"/>
                  </a:lnTo>
                  <a:lnTo>
                    <a:pt x="0" y="12155"/>
                  </a:lnTo>
                  <a:lnTo>
                    <a:pt x="0" y="9524"/>
                  </a:lnTo>
                  <a:lnTo>
                    <a:pt x="0" y="6894"/>
                  </a:lnTo>
                  <a:lnTo>
                    <a:pt x="929" y="4649"/>
                  </a:lnTo>
                  <a:lnTo>
                    <a:pt x="4649" y="929"/>
                  </a:lnTo>
                  <a:lnTo>
                    <a:pt x="6894" y="0"/>
                  </a:lnTo>
                  <a:lnTo>
                    <a:pt x="469355" y="0"/>
                  </a:lnTo>
                  <a:lnTo>
                    <a:pt x="471600" y="929"/>
                  </a:lnTo>
                  <a:lnTo>
                    <a:pt x="475320" y="4649"/>
                  </a:lnTo>
                  <a:lnTo>
                    <a:pt x="476249" y="6894"/>
                  </a:lnTo>
                  <a:lnTo>
                    <a:pt x="476249" y="12155"/>
                  </a:lnTo>
                  <a:lnTo>
                    <a:pt x="475320" y="14400"/>
                  </a:lnTo>
                  <a:lnTo>
                    <a:pt x="471600" y="18120"/>
                  </a:lnTo>
                  <a:lnTo>
                    <a:pt x="469355" y="19049"/>
                  </a:lnTo>
                  <a:close/>
                </a:path>
              </a:pathLst>
            </a:custGeom>
            <a:solidFill>
              <a:srgbClr val="BED3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922838" y="4176712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299015" y="352424"/>
                  </a:moveTo>
                  <a:lnTo>
                    <a:pt x="43884" y="352424"/>
                  </a:lnTo>
                  <a:lnTo>
                    <a:pt x="37430" y="351140"/>
                  </a:lnTo>
                  <a:lnTo>
                    <a:pt x="6418" y="327390"/>
                  </a:lnTo>
                  <a:lnTo>
                    <a:pt x="0" y="308540"/>
                  </a:lnTo>
                  <a:lnTo>
                    <a:pt x="0" y="43883"/>
                  </a:lnTo>
                  <a:lnTo>
                    <a:pt x="19561" y="10074"/>
                  </a:lnTo>
                  <a:lnTo>
                    <a:pt x="43884" y="0"/>
                  </a:lnTo>
                  <a:lnTo>
                    <a:pt x="299015" y="0"/>
                  </a:lnTo>
                  <a:lnTo>
                    <a:pt x="332825" y="19562"/>
                  </a:lnTo>
                  <a:lnTo>
                    <a:pt x="342899" y="43883"/>
                  </a:lnTo>
                  <a:lnTo>
                    <a:pt x="342899" y="308540"/>
                  </a:lnTo>
                  <a:lnTo>
                    <a:pt x="323336" y="342350"/>
                  </a:lnTo>
                  <a:lnTo>
                    <a:pt x="299015" y="352424"/>
                  </a:lnTo>
                  <a:close/>
                </a:path>
              </a:pathLst>
            </a:custGeom>
            <a:solidFill>
              <a:srgbClr val="D9EC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7600" y="4181475"/>
              <a:ext cx="333374" cy="34289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922838" y="4176712"/>
              <a:ext cx="342900" cy="352425"/>
            </a:xfrm>
            <a:custGeom>
              <a:avLst/>
              <a:gdLst/>
              <a:ahLst/>
              <a:cxnLst/>
              <a:rect l="l" t="t" r="r" b="b"/>
              <a:pathLst>
                <a:path w="342900" h="352425">
                  <a:moveTo>
                    <a:pt x="0" y="301831"/>
                  </a:moveTo>
                  <a:lnTo>
                    <a:pt x="0" y="50593"/>
                  </a:lnTo>
                  <a:lnTo>
                    <a:pt x="0" y="47271"/>
                  </a:lnTo>
                  <a:lnTo>
                    <a:pt x="324" y="43981"/>
                  </a:lnTo>
                  <a:lnTo>
                    <a:pt x="19723" y="10372"/>
                  </a:lnTo>
                  <a:lnTo>
                    <a:pt x="47271" y="0"/>
                  </a:lnTo>
                  <a:lnTo>
                    <a:pt x="50593" y="0"/>
                  </a:lnTo>
                  <a:lnTo>
                    <a:pt x="292306" y="0"/>
                  </a:lnTo>
                  <a:lnTo>
                    <a:pt x="295628" y="0"/>
                  </a:lnTo>
                  <a:lnTo>
                    <a:pt x="298918" y="324"/>
                  </a:lnTo>
                  <a:lnTo>
                    <a:pt x="302176" y="972"/>
                  </a:lnTo>
                  <a:lnTo>
                    <a:pt x="305435" y="1620"/>
                  </a:lnTo>
                  <a:lnTo>
                    <a:pt x="308598" y="2579"/>
                  </a:lnTo>
                  <a:lnTo>
                    <a:pt x="311667" y="3851"/>
                  </a:lnTo>
                  <a:lnTo>
                    <a:pt x="314737" y="5122"/>
                  </a:lnTo>
                  <a:lnTo>
                    <a:pt x="334373" y="22485"/>
                  </a:lnTo>
                  <a:lnTo>
                    <a:pt x="336219" y="25247"/>
                  </a:lnTo>
                  <a:lnTo>
                    <a:pt x="337777" y="28162"/>
                  </a:lnTo>
                  <a:lnTo>
                    <a:pt x="339048" y="31232"/>
                  </a:lnTo>
                  <a:lnTo>
                    <a:pt x="340320" y="34301"/>
                  </a:lnTo>
                  <a:lnTo>
                    <a:pt x="342899" y="50593"/>
                  </a:lnTo>
                  <a:lnTo>
                    <a:pt x="342899" y="301831"/>
                  </a:lnTo>
                  <a:lnTo>
                    <a:pt x="342899" y="305153"/>
                  </a:lnTo>
                  <a:lnTo>
                    <a:pt x="342575" y="308443"/>
                  </a:lnTo>
                  <a:lnTo>
                    <a:pt x="341927" y="311701"/>
                  </a:lnTo>
                  <a:lnTo>
                    <a:pt x="341279" y="314960"/>
                  </a:lnTo>
                  <a:lnTo>
                    <a:pt x="317652" y="345743"/>
                  </a:lnTo>
                  <a:lnTo>
                    <a:pt x="292306" y="352424"/>
                  </a:lnTo>
                  <a:lnTo>
                    <a:pt x="50593" y="352424"/>
                  </a:lnTo>
                  <a:lnTo>
                    <a:pt x="47271" y="352424"/>
                  </a:lnTo>
                  <a:lnTo>
                    <a:pt x="43981" y="352100"/>
                  </a:lnTo>
                  <a:lnTo>
                    <a:pt x="40722" y="351452"/>
                  </a:lnTo>
                  <a:lnTo>
                    <a:pt x="37464" y="350804"/>
                  </a:lnTo>
                  <a:lnTo>
                    <a:pt x="22485" y="343898"/>
                  </a:lnTo>
                  <a:lnTo>
                    <a:pt x="19723" y="342052"/>
                  </a:lnTo>
                  <a:lnTo>
                    <a:pt x="3851" y="321192"/>
                  </a:lnTo>
                  <a:lnTo>
                    <a:pt x="2579" y="318123"/>
                  </a:lnTo>
                  <a:lnTo>
                    <a:pt x="1620" y="314960"/>
                  </a:lnTo>
                  <a:lnTo>
                    <a:pt x="972" y="311701"/>
                  </a:lnTo>
                  <a:lnTo>
                    <a:pt x="324" y="308443"/>
                  </a:lnTo>
                  <a:lnTo>
                    <a:pt x="0" y="305153"/>
                  </a:lnTo>
                  <a:lnTo>
                    <a:pt x="0" y="301831"/>
                  </a:lnTo>
                  <a:close/>
                </a:path>
              </a:pathLst>
            </a:custGeom>
            <a:ln w="9524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6006132" y="4173894"/>
            <a:ext cx="17970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50">
                <a:solidFill>
                  <a:srgbClr val="374553"/>
                </a:solidFill>
                <a:latin typeface="Lucida Sans Unicode"/>
                <a:cs typeface="Lucida Sans Unicode"/>
              </a:rPr>
              <a:t>4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74023" y="4077692"/>
            <a:ext cx="862330" cy="672465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550" spc="-20">
                <a:solidFill>
                  <a:srgbClr val="374553"/>
                </a:solidFill>
                <a:latin typeface="Lucida Sans Unicode"/>
                <a:cs typeface="Lucida Sans Unicode"/>
              </a:rPr>
              <a:t>Nov</a:t>
            </a:r>
            <a:r>
              <a:rPr dirty="0" sz="1550" spc="-100">
                <a:solidFill>
                  <a:srgbClr val="374553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5">
                <a:solidFill>
                  <a:srgbClr val="374553"/>
                </a:solidFill>
                <a:latin typeface="Lucida Sans Unicode"/>
                <a:cs typeface="Lucida Sans Unicode"/>
              </a:rPr>
              <a:t>10</a:t>
            </a:r>
            <a:endParaRPr sz="1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50" spc="-20">
                <a:solidFill>
                  <a:srgbClr val="374553"/>
                </a:solidFill>
                <a:latin typeface="Roboto"/>
                <a:cs typeface="Roboto"/>
              </a:rPr>
              <a:t>Rough</a:t>
            </a:r>
            <a:r>
              <a:rPr dirty="0" sz="1250" spc="-4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Draft</a:t>
            </a:r>
            <a:endParaRPr sz="1250">
              <a:latin typeface="Roboto"/>
              <a:cs typeface="Robo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464298" y="4972049"/>
            <a:ext cx="809625" cy="352425"/>
            <a:chOff x="5464298" y="4972049"/>
            <a:chExt cx="809625" cy="352425"/>
          </a:xfrm>
        </p:grpSpPr>
        <p:sp>
          <p:nvSpPr>
            <p:cNvPr id="34" name="object 34"/>
            <p:cNvSpPr/>
            <p:nvPr/>
          </p:nvSpPr>
          <p:spPr>
            <a:xfrm>
              <a:off x="5464298" y="5133974"/>
              <a:ext cx="476250" cy="19050"/>
            </a:xfrm>
            <a:custGeom>
              <a:avLst/>
              <a:gdLst/>
              <a:ahLst/>
              <a:cxnLst/>
              <a:rect l="l" t="t" r="r" b="b"/>
              <a:pathLst>
                <a:path w="476250" h="19050">
                  <a:moveTo>
                    <a:pt x="469355" y="19049"/>
                  </a:moveTo>
                  <a:lnTo>
                    <a:pt x="6894" y="19049"/>
                  </a:lnTo>
                  <a:lnTo>
                    <a:pt x="4649" y="18120"/>
                  </a:lnTo>
                  <a:lnTo>
                    <a:pt x="929" y="14400"/>
                  </a:lnTo>
                  <a:lnTo>
                    <a:pt x="0" y="12155"/>
                  </a:lnTo>
                  <a:lnTo>
                    <a:pt x="0" y="9524"/>
                  </a:lnTo>
                  <a:lnTo>
                    <a:pt x="0" y="6894"/>
                  </a:lnTo>
                  <a:lnTo>
                    <a:pt x="929" y="4649"/>
                  </a:lnTo>
                  <a:lnTo>
                    <a:pt x="4649" y="929"/>
                  </a:lnTo>
                  <a:lnTo>
                    <a:pt x="6894" y="0"/>
                  </a:lnTo>
                  <a:lnTo>
                    <a:pt x="469355" y="0"/>
                  </a:lnTo>
                  <a:lnTo>
                    <a:pt x="471600" y="929"/>
                  </a:lnTo>
                  <a:lnTo>
                    <a:pt x="475320" y="4649"/>
                  </a:lnTo>
                  <a:lnTo>
                    <a:pt x="476249" y="6894"/>
                  </a:lnTo>
                  <a:lnTo>
                    <a:pt x="476249" y="12155"/>
                  </a:lnTo>
                  <a:lnTo>
                    <a:pt x="475320" y="14400"/>
                  </a:lnTo>
                  <a:lnTo>
                    <a:pt x="471600" y="18120"/>
                  </a:lnTo>
                  <a:lnTo>
                    <a:pt x="469355" y="19049"/>
                  </a:lnTo>
                  <a:close/>
                </a:path>
              </a:pathLst>
            </a:custGeom>
            <a:solidFill>
              <a:srgbClr val="BED3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926261" y="4976812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299015" y="342899"/>
                  </a:moveTo>
                  <a:lnTo>
                    <a:pt x="43884" y="342899"/>
                  </a:lnTo>
                  <a:lnTo>
                    <a:pt x="37430" y="341615"/>
                  </a:lnTo>
                  <a:lnTo>
                    <a:pt x="6418" y="317865"/>
                  </a:lnTo>
                  <a:lnTo>
                    <a:pt x="0" y="299015"/>
                  </a:lnTo>
                  <a:lnTo>
                    <a:pt x="0" y="43883"/>
                  </a:lnTo>
                  <a:lnTo>
                    <a:pt x="19562" y="10073"/>
                  </a:lnTo>
                  <a:lnTo>
                    <a:pt x="43884" y="0"/>
                  </a:lnTo>
                  <a:lnTo>
                    <a:pt x="299015" y="0"/>
                  </a:lnTo>
                  <a:lnTo>
                    <a:pt x="332825" y="19561"/>
                  </a:lnTo>
                  <a:lnTo>
                    <a:pt x="342899" y="43883"/>
                  </a:lnTo>
                  <a:lnTo>
                    <a:pt x="342899" y="299015"/>
                  </a:lnTo>
                  <a:lnTo>
                    <a:pt x="323337" y="332825"/>
                  </a:lnTo>
                  <a:lnTo>
                    <a:pt x="299015" y="342899"/>
                  </a:lnTo>
                  <a:close/>
                </a:path>
              </a:pathLst>
            </a:custGeom>
            <a:solidFill>
              <a:srgbClr val="D9EC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1023" y="4981574"/>
              <a:ext cx="333374" cy="33337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926261" y="4976812"/>
              <a:ext cx="342900" cy="342900"/>
            </a:xfrm>
            <a:custGeom>
              <a:avLst/>
              <a:gdLst/>
              <a:ahLst/>
              <a:cxnLst/>
              <a:rect l="l" t="t" r="r" b="b"/>
              <a:pathLst>
                <a:path w="342900" h="342900">
                  <a:moveTo>
                    <a:pt x="0" y="292306"/>
                  </a:moveTo>
                  <a:lnTo>
                    <a:pt x="0" y="50593"/>
                  </a:lnTo>
                  <a:lnTo>
                    <a:pt x="0" y="47271"/>
                  </a:lnTo>
                  <a:lnTo>
                    <a:pt x="324" y="43981"/>
                  </a:lnTo>
                  <a:lnTo>
                    <a:pt x="19723" y="10372"/>
                  </a:lnTo>
                  <a:lnTo>
                    <a:pt x="47271" y="0"/>
                  </a:lnTo>
                  <a:lnTo>
                    <a:pt x="50593" y="0"/>
                  </a:lnTo>
                  <a:lnTo>
                    <a:pt x="292306" y="0"/>
                  </a:lnTo>
                  <a:lnTo>
                    <a:pt x="295628" y="0"/>
                  </a:lnTo>
                  <a:lnTo>
                    <a:pt x="298918" y="324"/>
                  </a:lnTo>
                  <a:lnTo>
                    <a:pt x="302176" y="972"/>
                  </a:lnTo>
                  <a:lnTo>
                    <a:pt x="305435" y="1620"/>
                  </a:lnTo>
                  <a:lnTo>
                    <a:pt x="308598" y="2579"/>
                  </a:lnTo>
                  <a:lnTo>
                    <a:pt x="311667" y="3851"/>
                  </a:lnTo>
                  <a:lnTo>
                    <a:pt x="314737" y="5122"/>
                  </a:lnTo>
                  <a:lnTo>
                    <a:pt x="334373" y="22485"/>
                  </a:lnTo>
                  <a:lnTo>
                    <a:pt x="336219" y="25247"/>
                  </a:lnTo>
                  <a:lnTo>
                    <a:pt x="337777" y="28162"/>
                  </a:lnTo>
                  <a:lnTo>
                    <a:pt x="339048" y="31232"/>
                  </a:lnTo>
                  <a:lnTo>
                    <a:pt x="340320" y="34301"/>
                  </a:lnTo>
                  <a:lnTo>
                    <a:pt x="342899" y="50593"/>
                  </a:lnTo>
                  <a:lnTo>
                    <a:pt x="342899" y="292306"/>
                  </a:lnTo>
                  <a:lnTo>
                    <a:pt x="342899" y="295628"/>
                  </a:lnTo>
                  <a:lnTo>
                    <a:pt x="342575" y="298918"/>
                  </a:lnTo>
                  <a:lnTo>
                    <a:pt x="341927" y="302176"/>
                  </a:lnTo>
                  <a:lnTo>
                    <a:pt x="341279" y="305435"/>
                  </a:lnTo>
                  <a:lnTo>
                    <a:pt x="320414" y="334373"/>
                  </a:lnTo>
                  <a:lnTo>
                    <a:pt x="317652" y="336219"/>
                  </a:lnTo>
                  <a:lnTo>
                    <a:pt x="314736" y="337777"/>
                  </a:lnTo>
                  <a:lnTo>
                    <a:pt x="311667" y="339048"/>
                  </a:lnTo>
                  <a:lnTo>
                    <a:pt x="308598" y="340320"/>
                  </a:lnTo>
                  <a:lnTo>
                    <a:pt x="292306" y="342899"/>
                  </a:lnTo>
                  <a:lnTo>
                    <a:pt x="50593" y="342899"/>
                  </a:lnTo>
                  <a:lnTo>
                    <a:pt x="47271" y="342899"/>
                  </a:lnTo>
                  <a:lnTo>
                    <a:pt x="43981" y="342575"/>
                  </a:lnTo>
                  <a:lnTo>
                    <a:pt x="40722" y="341927"/>
                  </a:lnTo>
                  <a:lnTo>
                    <a:pt x="37464" y="341279"/>
                  </a:lnTo>
                  <a:lnTo>
                    <a:pt x="8526" y="320414"/>
                  </a:lnTo>
                  <a:lnTo>
                    <a:pt x="6680" y="317652"/>
                  </a:lnTo>
                  <a:lnTo>
                    <a:pt x="5122" y="314736"/>
                  </a:lnTo>
                  <a:lnTo>
                    <a:pt x="3851" y="311667"/>
                  </a:lnTo>
                  <a:lnTo>
                    <a:pt x="2579" y="308598"/>
                  </a:lnTo>
                  <a:lnTo>
                    <a:pt x="1620" y="305435"/>
                  </a:lnTo>
                  <a:lnTo>
                    <a:pt x="972" y="302176"/>
                  </a:lnTo>
                  <a:lnTo>
                    <a:pt x="324" y="298918"/>
                  </a:lnTo>
                  <a:lnTo>
                    <a:pt x="0" y="295628"/>
                  </a:lnTo>
                  <a:lnTo>
                    <a:pt x="0" y="292306"/>
                  </a:lnTo>
                  <a:close/>
                </a:path>
              </a:pathLst>
            </a:custGeom>
            <a:ln w="9524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6006132" y="4964469"/>
            <a:ext cx="179705" cy="3105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-50">
                <a:solidFill>
                  <a:srgbClr val="374553"/>
                </a:solidFill>
                <a:latin typeface="Lucida Sans Unicode"/>
                <a:cs typeface="Lucida Sans Unicode"/>
              </a:rPr>
              <a:t>5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90950" y="4856360"/>
            <a:ext cx="1127125" cy="693420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445770">
              <a:lnSpc>
                <a:spcPct val="100000"/>
              </a:lnSpc>
              <a:spcBef>
                <a:spcPts val="1160"/>
              </a:spcBef>
            </a:pPr>
            <a:r>
              <a:rPr dirty="0" sz="1550">
                <a:solidFill>
                  <a:srgbClr val="374553"/>
                </a:solidFill>
                <a:latin typeface="Lucida Sans Unicode"/>
                <a:cs typeface="Lucida Sans Unicode"/>
              </a:rPr>
              <a:t>Dec</a:t>
            </a:r>
            <a:r>
              <a:rPr dirty="0" sz="1550" spc="-100">
                <a:solidFill>
                  <a:srgbClr val="374553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5">
                <a:solidFill>
                  <a:srgbClr val="374553"/>
                </a:solidFill>
                <a:latin typeface="Lucida Sans Unicode"/>
                <a:cs typeface="Lucida Sans Unicode"/>
              </a:rPr>
              <a:t>13</a:t>
            </a:r>
            <a:endParaRPr sz="15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Final</a:t>
            </a:r>
            <a:r>
              <a:rPr dirty="0" sz="1250" spc="-4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Roboto"/>
                <a:cs typeface="Roboto"/>
              </a:rPr>
              <a:t>Paper</a:t>
            </a:r>
            <a:r>
              <a:rPr dirty="0" sz="1250" spc="-4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250" spc="-25">
                <a:solidFill>
                  <a:srgbClr val="374553"/>
                </a:solidFill>
                <a:latin typeface="Roboto"/>
                <a:cs typeface="Roboto"/>
              </a:rPr>
              <a:t>Due</a:t>
            </a:r>
            <a:endParaRPr sz="1250">
              <a:latin typeface="Roboto"/>
              <a:cs typeface="Roboto"/>
            </a:endParaRPr>
          </a:p>
        </p:txBody>
      </p:sp>
      <p:pic>
        <p:nvPicPr>
          <p:cNvPr id="40" name="object 40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42244" y="6343650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3100" spc="-110"/>
              <a:t>From</a:t>
            </a:r>
            <a:r>
              <a:rPr dirty="0" sz="3100" spc="-135"/>
              <a:t> </a:t>
            </a:r>
            <a:r>
              <a:rPr dirty="0" sz="3100" spc="-140"/>
              <a:t>Topic</a:t>
            </a:r>
            <a:r>
              <a:rPr dirty="0" sz="3100" spc="-105"/>
              <a:t> </a:t>
            </a:r>
            <a:r>
              <a:rPr dirty="0" sz="3100"/>
              <a:t>to</a:t>
            </a:r>
            <a:r>
              <a:rPr dirty="0" sz="3100" spc="-225"/>
              <a:t> </a:t>
            </a:r>
            <a:r>
              <a:rPr dirty="0" sz="3100" spc="-65"/>
              <a:t>Hypothesis</a:t>
            </a:r>
            <a:endParaRPr sz="3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650" y="1371600"/>
            <a:ext cx="6229349" cy="35337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75942" y="2657614"/>
            <a:ext cx="3272154" cy="9112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70"/>
              </a:spcBef>
            </a:pP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Use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the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b="1">
                <a:solidFill>
                  <a:srgbClr val="374552"/>
                </a:solidFill>
                <a:latin typeface="Roboto"/>
                <a:cs typeface="Roboto"/>
              </a:rPr>
              <a:t>Research</a:t>
            </a:r>
            <a:r>
              <a:rPr dirty="0" sz="1250" spc="-60" b="1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b="1">
                <a:solidFill>
                  <a:srgbClr val="374552"/>
                </a:solidFill>
                <a:latin typeface="Roboto"/>
                <a:cs typeface="Roboto"/>
              </a:rPr>
              <a:t>Topic</a:t>
            </a:r>
            <a:r>
              <a:rPr dirty="0" sz="1250" spc="-30" b="1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b="1">
                <a:solidFill>
                  <a:srgbClr val="374552"/>
                </a:solidFill>
                <a:latin typeface="Roboto"/>
                <a:cs typeface="Roboto"/>
              </a:rPr>
              <a:t>Worksheet</a:t>
            </a:r>
            <a:r>
              <a:rPr dirty="0" sz="1250" spc="-35" b="1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to</a:t>
            </a:r>
            <a:r>
              <a:rPr dirty="0" sz="1250" spc="-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narrow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broad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interests</a:t>
            </a:r>
            <a:r>
              <a:rPr dirty="0" sz="1250" spc="-4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into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a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focused,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testable hypothesis.</a:t>
            </a:r>
            <a:r>
              <a:rPr dirty="0" sz="125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Start</a:t>
            </a:r>
            <a:r>
              <a:rPr dirty="0" sz="125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with</a:t>
            </a:r>
            <a:r>
              <a:rPr dirty="0" sz="125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background</a:t>
            </a:r>
            <a:r>
              <a:rPr dirty="0" sz="125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research</a:t>
            </a:r>
            <a:r>
              <a:rPr dirty="0" sz="125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25">
                <a:solidFill>
                  <a:srgbClr val="374552"/>
                </a:solidFill>
                <a:latin typeface="Roboto"/>
                <a:cs typeface="Roboto"/>
              </a:rPr>
              <a:t>to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define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scope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250" spc="-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terminology.</a:t>
            </a:r>
            <a:endParaRPr sz="125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7225" y="5210175"/>
            <a:ext cx="3533775" cy="1123950"/>
            <a:chOff x="657225" y="5210175"/>
            <a:chExt cx="3533775" cy="1123950"/>
          </a:xfrm>
        </p:grpSpPr>
        <p:sp>
          <p:nvSpPr>
            <p:cNvPr id="6" name="object 6"/>
            <p:cNvSpPr/>
            <p:nvPr/>
          </p:nvSpPr>
          <p:spPr>
            <a:xfrm>
              <a:off x="666750" y="5219700"/>
              <a:ext cx="3514725" cy="1104900"/>
            </a:xfrm>
            <a:custGeom>
              <a:avLst/>
              <a:gdLst/>
              <a:ahLst/>
              <a:cxnLst/>
              <a:rect l="l" t="t" r="r" b="b"/>
              <a:pathLst>
                <a:path w="3514725" h="1104900">
                  <a:moveTo>
                    <a:pt x="3474567" y="0"/>
                  </a:moveTo>
                  <a:lnTo>
                    <a:pt x="62299" y="0"/>
                  </a:lnTo>
                  <a:lnTo>
                    <a:pt x="57964" y="431"/>
                  </a:lnTo>
                  <a:lnTo>
                    <a:pt x="22622" y="16433"/>
                  </a:lnTo>
                  <a:lnTo>
                    <a:pt x="2133" y="49364"/>
                  </a:lnTo>
                  <a:lnTo>
                    <a:pt x="0" y="62293"/>
                  </a:lnTo>
                  <a:lnTo>
                    <a:pt x="0" y="1038225"/>
                  </a:lnTo>
                  <a:lnTo>
                    <a:pt x="0" y="1042600"/>
                  </a:lnTo>
                  <a:lnTo>
                    <a:pt x="13667" y="1078904"/>
                  </a:lnTo>
                  <a:lnTo>
                    <a:pt x="45204" y="1101496"/>
                  </a:lnTo>
                  <a:lnTo>
                    <a:pt x="62299" y="1104900"/>
                  </a:lnTo>
                  <a:lnTo>
                    <a:pt x="3474567" y="1104900"/>
                  </a:lnTo>
                  <a:lnTo>
                    <a:pt x="3508857" y="1081990"/>
                  </a:lnTo>
                  <a:lnTo>
                    <a:pt x="3514725" y="1064741"/>
                  </a:lnTo>
                  <a:lnTo>
                    <a:pt x="3514725" y="40157"/>
                  </a:lnTo>
                  <a:lnTo>
                    <a:pt x="3491814" y="5867"/>
                  </a:lnTo>
                  <a:lnTo>
                    <a:pt x="3480473" y="1181"/>
                  </a:lnTo>
                  <a:lnTo>
                    <a:pt x="3474567" y="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66750" y="5219700"/>
              <a:ext cx="3514725" cy="1104900"/>
            </a:xfrm>
            <a:custGeom>
              <a:avLst/>
              <a:gdLst/>
              <a:ahLst/>
              <a:cxnLst/>
              <a:rect l="l" t="t" r="r" b="b"/>
              <a:pathLst>
                <a:path w="3514725" h="1104900">
                  <a:moveTo>
                    <a:pt x="0" y="1038225"/>
                  </a:moveTo>
                  <a:lnTo>
                    <a:pt x="0" y="66675"/>
                  </a:lnTo>
                  <a:lnTo>
                    <a:pt x="0" y="62293"/>
                  </a:lnTo>
                  <a:lnTo>
                    <a:pt x="426" y="57962"/>
                  </a:lnTo>
                  <a:lnTo>
                    <a:pt x="1280" y="53670"/>
                  </a:lnTo>
                  <a:lnTo>
                    <a:pt x="2133" y="49364"/>
                  </a:lnTo>
                  <a:lnTo>
                    <a:pt x="3398" y="45199"/>
                  </a:lnTo>
                  <a:lnTo>
                    <a:pt x="5074" y="41160"/>
                  </a:lnTo>
                  <a:lnTo>
                    <a:pt x="6751" y="37109"/>
                  </a:lnTo>
                  <a:lnTo>
                    <a:pt x="8806" y="33274"/>
                  </a:lnTo>
                  <a:lnTo>
                    <a:pt x="29631" y="11239"/>
                  </a:lnTo>
                  <a:lnTo>
                    <a:pt x="33272" y="8801"/>
                  </a:lnTo>
                  <a:lnTo>
                    <a:pt x="37113" y="6756"/>
                  </a:lnTo>
                  <a:lnTo>
                    <a:pt x="41160" y="5080"/>
                  </a:lnTo>
                  <a:lnTo>
                    <a:pt x="45204" y="3403"/>
                  </a:lnTo>
                  <a:lnTo>
                    <a:pt x="49371" y="2133"/>
                  </a:lnTo>
                  <a:lnTo>
                    <a:pt x="53667" y="1282"/>
                  </a:lnTo>
                  <a:lnTo>
                    <a:pt x="57964" y="431"/>
                  </a:lnTo>
                  <a:lnTo>
                    <a:pt x="62299" y="0"/>
                  </a:lnTo>
                  <a:lnTo>
                    <a:pt x="66675" y="0"/>
                  </a:lnTo>
                  <a:lnTo>
                    <a:pt x="3468433" y="0"/>
                  </a:lnTo>
                  <a:lnTo>
                    <a:pt x="3474567" y="0"/>
                  </a:lnTo>
                  <a:lnTo>
                    <a:pt x="3480473" y="1181"/>
                  </a:lnTo>
                  <a:lnTo>
                    <a:pt x="3486150" y="3517"/>
                  </a:lnTo>
                  <a:lnTo>
                    <a:pt x="3491814" y="5867"/>
                  </a:lnTo>
                  <a:lnTo>
                    <a:pt x="3496818" y="9220"/>
                  </a:lnTo>
                  <a:lnTo>
                    <a:pt x="3501161" y="13563"/>
                  </a:lnTo>
                  <a:lnTo>
                    <a:pt x="3505504" y="17894"/>
                  </a:lnTo>
                  <a:lnTo>
                    <a:pt x="3508857" y="22910"/>
                  </a:lnTo>
                  <a:lnTo>
                    <a:pt x="3511207" y="28575"/>
                  </a:lnTo>
                  <a:lnTo>
                    <a:pt x="3513543" y="34251"/>
                  </a:lnTo>
                  <a:lnTo>
                    <a:pt x="3514725" y="40157"/>
                  </a:lnTo>
                  <a:lnTo>
                    <a:pt x="3514725" y="46291"/>
                  </a:lnTo>
                  <a:lnTo>
                    <a:pt x="3514725" y="1058604"/>
                  </a:lnTo>
                  <a:lnTo>
                    <a:pt x="3514725" y="1064741"/>
                  </a:lnTo>
                  <a:lnTo>
                    <a:pt x="3513543" y="1070649"/>
                  </a:lnTo>
                  <a:lnTo>
                    <a:pt x="3486150" y="1101373"/>
                  </a:lnTo>
                  <a:lnTo>
                    <a:pt x="3474567" y="1104900"/>
                  </a:lnTo>
                  <a:lnTo>
                    <a:pt x="3468433" y="1104900"/>
                  </a:lnTo>
                  <a:lnTo>
                    <a:pt x="66675" y="1104900"/>
                  </a:lnTo>
                  <a:lnTo>
                    <a:pt x="62299" y="1104900"/>
                  </a:lnTo>
                  <a:lnTo>
                    <a:pt x="57964" y="1104473"/>
                  </a:lnTo>
                  <a:lnTo>
                    <a:pt x="22622" y="1088464"/>
                  </a:lnTo>
                  <a:lnTo>
                    <a:pt x="19526" y="1085368"/>
                  </a:lnTo>
                  <a:lnTo>
                    <a:pt x="16431" y="1082273"/>
                  </a:lnTo>
                  <a:lnTo>
                    <a:pt x="426" y="1046935"/>
                  </a:lnTo>
                  <a:lnTo>
                    <a:pt x="0" y="1042600"/>
                  </a:lnTo>
                  <a:lnTo>
                    <a:pt x="0" y="1038225"/>
                  </a:lnTo>
                  <a:close/>
                </a:path>
              </a:pathLst>
            </a:custGeom>
            <a:ln w="19050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03485" y="5249619"/>
            <a:ext cx="2955925" cy="891540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550">
                <a:solidFill>
                  <a:srgbClr val="374552"/>
                </a:solidFill>
                <a:latin typeface="Lucida Sans Unicode"/>
                <a:cs typeface="Lucida Sans Unicode"/>
              </a:rPr>
              <a:t>Start</a:t>
            </a:r>
            <a:r>
              <a:rPr dirty="0" sz="1550" spc="-10">
                <a:solidFill>
                  <a:srgbClr val="374552"/>
                </a:solidFill>
                <a:latin typeface="Lucida Sans Unicode"/>
                <a:cs typeface="Lucida Sans Unicode"/>
              </a:rPr>
              <a:t> Broad</a:t>
            </a:r>
            <a:endParaRPr sz="1550">
              <a:latin typeface="Lucida Sans Unicode"/>
              <a:cs typeface="Lucida Sans Unicode"/>
            </a:endParaRPr>
          </a:p>
          <a:p>
            <a:pPr marL="12700" marR="5080">
              <a:lnSpc>
                <a:spcPct val="114999"/>
              </a:lnSpc>
              <a:spcBef>
                <a:spcPts val="540"/>
              </a:spcBef>
            </a:pP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Identify</a:t>
            </a:r>
            <a:r>
              <a:rPr dirty="0" sz="1250" spc="-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your</a:t>
            </a:r>
            <a:r>
              <a:rPr dirty="0" sz="1250" spc="-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general</a:t>
            </a:r>
            <a:r>
              <a:rPr dirty="0" sz="1250" spc="-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area</a:t>
            </a:r>
            <a:r>
              <a:rPr dirty="0" sz="1250" spc="-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of</a:t>
            </a:r>
            <a:r>
              <a:rPr dirty="0" sz="1250" spc="-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interest</a:t>
            </a:r>
            <a:r>
              <a:rPr dirty="0" sz="1250" spc="-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(e.g.,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Holocene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climate</a:t>
            </a:r>
            <a:r>
              <a:rPr dirty="0" sz="1250" spc="-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variability)</a:t>
            </a:r>
            <a:endParaRPr sz="1250">
              <a:latin typeface="Roboto"/>
              <a:cs typeface="Robo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33875" y="5210175"/>
            <a:ext cx="3524250" cy="1123950"/>
            <a:chOff x="4333875" y="5210175"/>
            <a:chExt cx="3524250" cy="1123950"/>
          </a:xfrm>
        </p:grpSpPr>
        <p:sp>
          <p:nvSpPr>
            <p:cNvPr id="10" name="object 10"/>
            <p:cNvSpPr/>
            <p:nvPr/>
          </p:nvSpPr>
          <p:spPr>
            <a:xfrm>
              <a:off x="4343400" y="5219700"/>
              <a:ext cx="3505200" cy="1104900"/>
            </a:xfrm>
            <a:custGeom>
              <a:avLst/>
              <a:gdLst/>
              <a:ahLst/>
              <a:cxnLst/>
              <a:rect l="l" t="t" r="r" b="b"/>
              <a:pathLst>
                <a:path w="3505200" h="1104900">
                  <a:moveTo>
                    <a:pt x="3465042" y="0"/>
                  </a:moveTo>
                  <a:lnTo>
                    <a:pt x="62293" y="0"/>
                  </a:lnTo>
                  <a:lnTo>
                    <a:pt x="57962" y="431"/>
                  </a:lnTo>
                  <a:lnTo>
                    <a:pt x="22618" y="16433"/>
                  </a:lnTo>
                  <a:lnTo>
                    <a:pt x="2133" y="49364"/>
                  </a:lnTo>
                  <a:lnTo>
                    <a:pt x="0" y="62293"/>
                  </a:lnTo>
                  <a:lnTo>
                    <a:pt x="0" y="1038225"/>
                  </a:lnTo>
                  <a:lnTo>
                    <a:pt x="0" y="1042600"/>
                  </a:lnTo>
                  <a:lnTo>
                    <a:pt x="13665" y="1078904"/>
                  </a:lnTo>
                  <a:lnTo>
                    <a:pt x="45199" y="1101496"/>
                  </a:lnTo>
                  <a:lnTo>
                    <a:pt x="62293" y="1104900"/>
                  </a:lnTo>
                  <a:lnTo>
                    <a:pt x="3465042" y="1104900"/>
                  </a:lnTo>
                  <a:lnTo>
                    <a:pt x="3499332" y="1081990"/>
                  </a:lnTo>
                  <a:lnTo>
                    <a:pt x="3505200" y="1064741"/>
                  </a:lnTo>
                  <a:lnTo>
                    <a:pt x="3505200" y="40157"/>
                  </a:lnTo>
                  <a:lnTo>
                    <a:pt x="3482289" y="5867"/>
                  </a:lnTo>
                  <a:lnTo>
                    <a:pt x="3470948" y="1181"/>
                  </a:lnTo>
                  <a:lnTo>
                    <a:pt x="3465042" y="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343400" y="5219700"/>
              <a:ext cx="3505200" cy="1104900"/>
            </a:xfrm>
            <a:custGeom>
              <a:avLst/>
              <a:gdLst/>
              <a:ahLst/>
              <a:cxnLst/>
              <a:rect l="l" t="t" r="r" b="b"/>
              <a:pathLst>
                <a:path w="3505200" h="1104900">
                  <a:moveTo>
                    <a:pt x="0" y="1038225"/>
                  </a:moveTo>
                  <a:lnTo>
                    <a:pt x="0" y="66675"/>
                  </a:lnTo>
                  <a:lnTo>
                    <a:pt x="0" y="62293"/>
                  </a:lnTo>
                  <a:lnTo>
                    <a:pt x="431" y="57962"/>
                  </a:lnTo>
                  <a:lnTo>
                    <a:pt x="1282" y="53670"/>
                  </a:lnTo>
                  <a:lnTo>
                    <a:pt x="2133" y="49364"/>
                  </a:lnTo>
                  <a:lnTo>
                    <a:pt x="3403" y="45199"/>
                  </a:lnTo>
                  <a:lnTo>
                    <a:pt x="5080" y="41160"/>
                  </a:lnTo>
                  <a:lnTo>
                    <a:pt x="6756" y="37109"/>
                  </a:lnTo>
                  <a:lnTo>
                    <a:pt x="8801" y="33274"/>
                  </a:lnTo>
                  <a:lnTo>
                    <a:pt x="11239" y="29629"/>
                  </a:lnTo>
                  <a:lnTo>
                    <a:pt x="13665" y="25984"/>
                  </a:lnTo>
                  <a:lnTo>
                    <a:pt x="16433" y="22618"/>
                  </a:lnTo>
                  <a:lnTo>
                    <a:pt x="19532" y="19519"/>
                  </a:lnTo>
                  <a:lnTo>
                    <a:pt x="22618" y="16433"/>
                  </a:lnTo>
                  <a:lnTo>
                    <a:pt x="25984" y="13665"/>
                  </a:lnTo>
                  <a:lnTo>
                    <a:pt x="29629" y="11239"/>
                  </a:lnTo>
                  <a:lnTo>
                    <a:pt x="33274" y="8801"/>
                  </a:lnTo>
                  <a:lnTo>
                    <a:pt x="37109" y="6756"/>
                  </a:lnTo>
                  <a:lnTo>
                    <a:pt x="41160" y="5080"/>
                  </a:lnTo>
                  <a:lnTo>
                    <a:pt x="45199" y="3403"/>
                  </a:lnTo>
                  <a:lnTo>
                    <a:pt x="49377" y="2133"/>
                  </a:lnTo>
                  <a:lnTo>
                    <a:pt x="53670" y="1282"/>
                  </a:lnTo>
                  <a:lnTo>
                    <a:pt x="57962" y="431"/>
                  </a:lnTo>
                  <a:lnTo>
                    <a:pt x="62293" y="0"/>
                  </a:lnTo>
                  <a:lnTo>
                    <a:pt x="66675" y="0"/>
                  </a:lnTo>
                  <a:lnTo>
                    <a:pt x="3458908" y="0"/>
                  </a:lnTo>
                  <a:lnTo>
                    <a:pt x="3465042" y="0"/>
                  </a:lnTo>
                  <a:lnTo>
                    <a:pt x="3470948" y="1181"/>
                  </a:lnTo>
                  <a:lnTo>
                    <a:pt x="3476625" y="3517"/>
                  </a:lnTo>
                  <a:lnTo>
                    <a:pt x="3482289" y="5867"/>
                  </a:lnTo>
                  <a:lnTo>
                    <a:pt x="3487305" y="9220"/>
                  </a:lnTo>
                  <a:lnTo>
                    <a:pt x="3491636" y="13563"/>
                  </a:lnTo>
                  <a:lnTo>
                    <a:pt x="3495979" y="17894"/>
                  </a:lnTo>
                  <a:lnTo>
                    <a:pt x="3499332" y="22910"/>
                  </a:lnTo>
                  <a:lnTo>
                    <a:pt x="3501669" y="28575"/>
                  </a:lnTo>
                  <a:lnTo>
                    <a:pt x="3504018" y="34251"/>
                  </a:lnTo>
                  <a:lnTo>
                    <a:pt x="3505200" y="40157"/>
                  </a:lnTo>
                  <a:lnTo>
                    <a:pt x="3505200" y="46291"/>
                  </a:lnTo>
                  <a:lnTo>
                    <a:pt x="3505200" y="1058604"/>
                  </a:lnTo>
                  <a:lnTo>
                    <a:pt x="3505200" y="1064741"/>
                  </a:lnTo>
                  <a:lnTo>
                    <a:pt x="3504018" y="1070649"/>
                  </a:lnTo>
                  <a:lnTo>
                    <a:pt x="3501669" y="1076319"/>
                  </a:lnTo>
                  <a:lnTo>
                    <a:pt x="3499332" y="1081990"/>
                  </a:lnTo>
                  <a:lnTo>
                    <a:pt x="3495979" y="1086995"/>
                  </a:lnTo>
                  <a:lnTo>
                    <a:pt x="3491636" y="1091336"/>
                  </a:lnTo>
                  <a:lnTo>
                    <a:pt x="3487305" y="1095677"/>
                  </a:lnTo>
                  <a:lnTo>
                    <a:pt x="3482289" y="1099026"/>
                  </a:lnTo>
                  <a:lnTo>
                    <a:pt x="3476625" y="1101373"/>
                  </a:lnTo>
                  <a:lnTo>
                    <a:pt x="3470948" y="1103723"/>
                  </a:lnTo>
                  <a:lnTo>
                    <a:pt x="3465042" y="1104900"/>
                  </a:lnTo>
                  <a:lnTo>
                    <a:pt x="3458908" y="1104900"/>
                  </a:lnTo>
                  <a:lnTo>
                    <a:pt x="66675" y="1104900"/>
                  </a:lnTo>
                  <a:lnTo>
                    <a:pt x="62293" y="1104900"/>
                  </a:lnTo>
                  <a:lnTo>
                    <a:pt x="57962" y="1104473"/>
                  </a:lnTo>
                  <a:lnTo>
                    <a:pt x="53670" y="1103619"/>
                  </a:lnTo>
                  <a:lnTo>
                    <a:pt x="49377" y="1102761"/>
                  </a:lnTo>
                  <a:lnTo>
                    <a:pt x="45199" y="1101496"/>
                  </a:lnTo>
                  <a:lnTo>
                    <a:pt x="41160" y="1099825"/>
                  </a:lnTo>
                  <a:lnTo>
                    <a:pt x="37109" y="1098148"/>
                  </a:lnTo>
                  <a:lnTo>
                    <a:pt x="19532" y="1085368"/>
                  </a:lnTo>
                  <a:lnTo>
                    <a:pt x="16433" y="1082273"/>
                  </a:lnTo>
                  <a:lnTo>
                    <a:pt x="13665" y="1078904"/>
                  </a:lnTo>
                  <a:lnTo>
                    <a:pt x="11239" y="1075268"/>
                  </a:lnTo>
                  <a:lnTo>
                    <a:pt x="8801" y="1071627"/>
                  </a:lnTo>
                  <a:lnTo>
                    <a:pt x="0" y="1042600"/>
                  </a:lnTo>
                  <a:lnTo>
                    <a:pt x="0" y="1038225"/>
                  </a:lnTo>
                  <a:close/>
                </a:path>
              </a:pathLst>
            </a:custGeom>
            <a:ln w="19050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571206" y="5249619"/>
            <a:ext cx="2741930" cy="891540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550" spc="-70">
                <a:solidFill>
                  <a:srgbClr val="374552"/>
                </a:solidFill>
                <a:latin typeface="Lucida Sans Unicode"/>
                <a:cs typeface="Lucida Sans Unicode"/>
              </a:rPr>
              <a:t>Build</a:t>
            </a:r>
            <a:r>
              <a:rPr dirty="0" sz="1550" spc="-45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10">
                <a:solidFill>
                  <a:srgbClr val="374552"/>
                </a:solidFill>
                <a:latin typeface="Lucida Sans Unicode"/>
                <a:cs typeface="Lucida Sans Unicode"/>
              </a:rPr>
              <a:t>Background</a:t>
            </a:r>
            <a:endParaRPr sz="1550">
              <a:latin typeface="Lucida Sans Unicode"/>
              <a:cs typeface="Lucida Sans Unicode"/>
            </a:endParaRPr>
          </a:p>
          <a:p>
            <a:pPr marL="12700" marR="5080">
              <a:lnSpc>
                <a:spcPct val="114999"/>
              </a:lnSpc>
              <a:spcBef>
                <a:spcPts val="540"/>
              </a:spcBef>
            </a:pP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Use</a:t>
            </a:r>
            <a:r>
              <a:rPr dirty="0" sz="1250" spc="1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b="1">
                <a:solidFill>
                  <a:srgbClr val="374552"/>
                </a:solidFill>
                <a:latin typeface="Roboto"/>
                <a:cs typeface="Roboto"/>
              </a:rPr>
              <a:t>Credo</a:t>
            </a:r>
            <a:r>
              <a:rPr dirty="0" sz="1250" spc="15" b="1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b="1">
                <a:solidFill>
                  <a:srgbClr val="374552"/>
                </a:solidFill>
                <a:latin typeface="Roboto"/>
                <a:cs typeface="Roboto"/>
              </a:rPr>
              <a:t>Reference</a:t>
            </a:r>
            <a:r>
              <a:rPr dirty="0" sz="1250" spc="20" b="1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for</a:t>
            </a:r>
            <a:r>
              <a:rPr dirty="0" sz="1250" spc="1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encyclopedic overviews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key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terminology</a:t>
            </a:r>
            <a:endParaRPr sz="1250">
              <a:latin typeface="Roboto"/>
              <a:cs typeface="Robo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01000" y="5210175"/>
            <a:ext cx="3533775" cy="1123950"/>
            <a:chOff x="8001000" y="5210175"/>
            <a:chExt cx="3533775" cy="1123950"/>
          </a:xfrm>
        </p:grpSpPr>
        <p:sp>
          <p:nvSpPr>
            <p:cNvPr id="14" name="object 14"/>
            <p:cNvSpPr/>
            <p:nvPr/>
          </p:nvSpPr>
          <p:spPr>
            <a:xfrm>
              <a:off x="8010525" y="5219700"/>
              <a:ext cx="3514725" cy="1104900"/>
            </a:xfrm>
            <a:custGeom>
              <a:avLst/>
              <a:gdLst/>
              <a:ahLst/>
              <a:cxnLst/>
              <a:rect l="l" t="t" r="r" b="b"/>
              <a:pathLst>
                <a:path w="3514725" h="1104900">
                  <a:moveTo>
                    <a:pt x="3474567" y="0"/>
                  </a:moveTo>
                  <a:lnTo>
                    <a:pt x="62293" y="0"/>
                  </a:lnTo>
                  <a:lnTo>
                    <a:pt x="57962" y="431"/>
                  </a:lnTo>
                  <a:lnTo>
                    <a:pt x="22618" y="16433"/>
                  </a:lnTo>
                  <a:lnTo>
                    <a:pt x="2133" y="49364"/>
                  </a:lnTo>
                  <a:lnTo>
                    <a:pt x="0" y="62293"/>
                  </a:lnTo>
                  <a:lnTo>
                    <a:pt x="0" y="1038225"/>
                  </a:lnTo>
                  <a:lnTo>
                    <a:pt x="0" y="1042600"/>
                  </a:lnTo>
                  <a:lnTo>
                    <a:pt x="13665" y="1078904"/>
                  </a:lnTo>
                  <a:lnTo>
                    <a:pt x="45199" y="1101496"/>
                  </a:lnTo>
                  <a:lnTo>
                    <a:pt x="62293" y="1104900"/>
                  </a:lnTo>
                  <a:lnTo>
                    <a:pt x="3474567" y="1104900"/>
                  </a:lnTo>
                  <a:lnTo>
                    <a:pt x="3508857" y="1081990"/>
                  </a:lnTo>
                  <a:lnTo>
                    <a:pt x="3514725" y="1064741"/>
                  </a:lnTo>
                  <a:lnTo>
                    <a:pt x="3514725" y="40157"/>
                  </a:lnTo>
                  <a:lnTo>
                    <a:pt x="3491814" y="5867"/>
                  </a:lnTo>
                  <a:lnTo>
                    <a:pt x="3480473" y="1181"/>
                  </a:lnTo>
                  <a:lnTo>
                    <a:pt x="3474567" y="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010525" y="5219700"/>
              <a:ext cx="3514725" cy="1104900"/>
            </a:xfrm>
            <a:custGeom>
              <a:avLst/>
              <a:gdLst/>
              <a:ahLst/>
              <a:cxnLst/>
              <a:rect l="l" t="t" r="r" b="b"/>
              <a:pathLst>
                <a:path w="3514725" h="1104900">
                  <a:moveTo>
                    <a:pt x="0" y="1038225"/>
                  </a:moveTo>
                  <a:lnTo>
                    <a:pt x="0" y="66675"/>
                  </a:lnTo>
                  <a:lnTo>
                    <a:pt x="0" y="62293"/>
                  </a:lnTo>
                  <a:lnTo>
                    <a:pt x="431" y="57962"/>
                  </a:lnTo>
                  <a:lnTo>
                    <a:pt x="1282" y="53670"/>
                  </a:lnTo>
                  <a:lnTo>
                    <a:pt x="2133" y="49364"/>
                  </a:lnTo>
                  <a:lnTo>
                    <a:pt x="3403" y="45199"/>
                  </a:lnTo>
                  <a:lnTo>
                    <a:pt x="5080" y="41160"/>
                  </a:lnTo>
                  <a:lnTo>
                    <a:pt x="6756" y="37109"/>
                  </a:lnTo>
                  <a:lnTo>
                    <a:pt x="8801" y="33274"/>
                  </a:lnTo>
                  <a:lnTo>
                    <a:pt x="11239" y="29629"/>
                  </a:lnTo>
                  <a:lnTo>
                    <a:pt x="13665" y="25984"/>
                  </a:lnTo>
                  <a:lnTo>
                    <a:pt x="16433" y="22618"/>
                  </a:lnTo>
                  <a:lnTo>
                    <a:pt x="19532" y="19519"/>
                  </a:lnTo>
                  <a:lnTo>
                    <a:pt x="22618" y="16433"/>
                  </a:lnTo>
                  <a:lnTo>
                    <a:pt x="25984" y="13665"/>
                  </a:lnTo>
                  <a:lnTo>
                    <a:pt x="29629" y="11239"/>
                  </a:lnTo>
                  <a:lnTo>
                    <a:pt x="33274" y="8801"/>
                  </a:lnTo>
                  <a:lnTo>
                    <a:pt x="37109" y="6756"/>
                  </a:lnTo>
                  <a:lnTo>
                    <a:pt x="41160" y="5080"/>
                  </a:lnTo>
                  <a:lnTo>
                    <a:pt x="45199" y="3403"/>
                  </a:lnTo>
                  <a:lnTo>
                    <a:pt x="49377" y="2133"/>
                  </a:lnTo>
                  <a:lnTo>
                    <a:pt x="53670" y="1282"/>
                  </a:lnTo>
                  <a:lnTo>
                    <a:pt x="57962" y="431"/>
                  </a:lnTo>
                  <a:lnTo>
                    <a:pt x="62293" y="0"/>
                  </a:lnTo>
                  <a:lnTo>
                    <a:pt x="66675" y="0"/>
                  </a:lnTo>
                  <a:lnTo>
                    <a:pt x="3468433" y="0"/>
                  </a:lnTo>
                  <a:lnTo>
                    <a:pt x="3474567" y="0"/>
                  </a:lnTo>
                  <a:lnTo>
                    <a:pt x="3480473" y="1181"/>
                  </a:lnTo>
                  <a:lnTo>
                    <a:pt x="3486150" y="3517"/>
                  </a:lnTo>
                  <a:lnTo>
                    <a:pt x="3491814" y="5867"/>
                  </a:lnTo>
                  <a:lnTo>
                    <a:pt x="3496818" y="9220"/>
                  </a:lnTo>
                  <a:lnTo>
                    <a:pt x="3501161" y="13563"/>
                  </a:lnTo>
                  <a:lnTo>
                    <a:pt x="3505504" y="17894"/>
                  </a:lnTo>
                  <a:lnTo>
                    <a:pt x="3508857" y="22910"/>
                  </a:lnTo>
                  <a:lnTo>
                    <a:pt x="3511194" y="28575"/>
                  </a:lnTo>
                  <a:lnTo>
                    <a:pt x="3513543" y="34251"/>
                  </a:lnTo>
                  <a:lnTo>
                    <a:pt x="3514725" y="40157"/>
                  </a:lnTo>
                  <a:lnTo>
                    <a:pt x="3514725" y="46291"/>
                  </a:lnTo>
                  <a:lnTo>
                    <a:pt x="3514725" y="1058604"/>
                  </a:lnTo>
                  <a:lnTo>
                    <a:pt x="3514725" y="1064741"/>
                  </a:lnTo>
                  <a:lnTo>
                    <a:pt x="3513543" y="1070649"/>
                  </a:lnTo>
                  <a:lnTo>
                    <a:pt x="3511194" y="1076319"/>
                  </a:lnTo>
                  <a:lnTo>
                    <a:pt x="3508857" y="1081990"/>
                  </a:lnTo>
                  <a:lnTo>
                    <a:pt x="3474567" y="1104900"/>
                  </a:lnTo>
                  <a:lnTo>
                    <a:pt x="3468433" y="1104900"/>
                  </a:lnTo>
                  <a:lnTo>
                    <a:pt x="66675" y="1104900"/>
                  </a:lnTo>
                  <a:lnTo>
                    <a:pt x="62293" y="1104900"/>
                  </a:lnTo>
                  <a:lnTo>
                    <a:pt x="57962" y="1104473"/>
                  </a:lnTo>
                  <a:lnTo>
                    <a:pt x="53670" y="1103619"/>
                  </a:lnTo>
                  <a:lnTo>
                    <a:pt x="49377" y="1102761"/>
                  </a:lnTo>
                  <a:lnTo>
                    <a:pt x="45199" y="1101496"/>
                  </a:lnTo>
                  <a:lnTo>
                    <a:pt x="41160" y="1099825"/>
                  </a:lnTo>
                  <a:lnTo>
                    <a:pt x="37109" y="1098148"/>
                  </a:lnTo>
                  <a:lnTo>
                    <a:pt x="19532" y="1085368"/>
                  </a:lnTo>
                  <a:lnTo>
                    <a:pt x="16433" y="1082273"/>
                  </a:lnTo>
                  <a:lnTo>
                    <a:pt x="13665" y="1078904"/>
                  </a:lnTo>
                  <a:lnTo>
                    <a:pt x="11239" y="1075268"/>
                  </a:lnTo>
                  <a:lnTo>
                    <a:pt x="8801" y="1071627"/>
                  </a:lnTo>
                  <a:lnTo>
                    <a:pt x="0" y="1042600"/>
                  </a:lnTo>
                  <a:lnTo>
                    <a:pt x="0" y="1038225"/>
                  </a:lnTo>
                  <a:close/>
                </a:path>
              </a:pathLst>
            </a:custGeom>
            <a:ln w="19050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239073" y="5249619"/>
            <a:ext cx="2854325" cy="891540"/>
          </a:xfrm>
          <a:prstGeom prst="rect">
            <a:avLst/>
          </a:prstGeom>
        </p:spPr>
        <p:txBody>
          <a:bodyPr wrap="square" lIns="0" tIns="1352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dirty="0" sz="1550" spc="-50">
                <a:solidFill>
                  <a:srgbClr val="374552"/>
                </a:solidFill>
                <a:latin typeface="Lucida Sans Unicode"/>
                <a:cs typeface="Lucida Sans Unicode"/>
              </a:rPr>
              <a:t>Form</a:t>
            </a:r>
            <a:r>
              <a:rPr dirty="0" sz="1550" spc="-75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550">
                <a:solidFill>
                  <a:srgbClr val="374552"/>
                </a:solidFill>
                <a:latin typeface="Lucida Sans Unicode"/>
                <a:cs typeface="Lucida Sans Unicode"/>
              </a:rPr>
              <a:t>the</a:t>
            </a:r>
            <a:r>
              <a:rPr dirty="0" sz="1550" spc="-95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10">
                <a:solidFill>
                  <a:srgbClr val="374552"/>
                </a:solidFill>
                <a:latin typeface="Lucida Sans Unicode"/>
                <a:cs typeface="Lucida Sans Unicode"/>
              </a:rPr>
              <a:t>Question</a:t>
            </a:r>
            <a:endParaRPr sz="1550">
              <a:latin typeface="Lucida Sans Unicode"/>
              <a:cs typeface="Lucida Sans Unicode"/>
            </a:endParaRPr>
          </a:p>
          <a:p>
            <a:pPr marL="12700" marR="5080">
              <a:lnSpc>
                <a:spcPct val="114999"/>
              </a:lnSpc>
              <a:spcBef>
                <a:spcPts val="540"/>
              </a:spcBef>
            </a:pP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Articulate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a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specific,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falsifiable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research question</a:t>
            </a:r>
            <a:r>
              <a:rPr dirty="0" sz="12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with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measurable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variables</a:t>
            </a:r>
            <a:endParaRPr sz="1250">
              <a:latin typeface="Roboto"/>
              <a:cs typeface="Robot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224" y="5210175"/>
            <a:ext cx="76199" cy="112394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3874" y="5210175"/>
            <a:ext cx="76199" cy="112394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8000999" y="5210175"/>
            <a:ext cx="4095750" cy="1552575"/>
            <a:chOff x="8000999" y="5210175"/>
            <a:chExt cx="4095750" cy="155257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0999" y="5210175"/>
              <a:ext cx="76199" cy="1123949"/>
            </a:xfrm>
            <a:prstGeom prst="rect">
              <a:avLst/>
            </a:prstGeom>
          </p:spPr>
        </p:pic>
        <p:pic>
          <p:nvPicPr>
            <p:cNvPr id="21" name="object 21">
              <a:hlinkClick r:id="rId6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2244" y="6343649"/>
              <a:ext cx="1754504" cy="419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FAF9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48840" y="829214"/>
            <a:ext cx="4375150" cy="592455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700" spc="-45"/>
              <a:t>The</a:t>
            </a:r>
            <a:r>
              <a:rPr dirty="0" sz="3700" spc="-210"/>
              <a:t> </a:t>
            </a:r>
            <a:r>
              <a:rPr dirty="0" sz="3700" spc="-75"/>
              <a:t>Keyword</a:t>
            </a:r>
            <a:r>
              <a:rPr dirty="0" sz="3700" spc="-204"/>
              <a:t> </a:t>
            </a:r>
            <a:r>
              <a:rPr dirty="0" sz="3700" spc="-95"/>
              <a:t>Matrix</a:t>
            </a:r>
            <a:endParaRPr sz="3700"/>
          </a:p>
        </p:txBody>
      </p:sp>
      <p:sp>
        <p:nvSpPr>
          <p:cNvPr id="4" name="object 4"/>
          <p:cNvSpPr txBox="1"/>
          <p:nvPr/>
        </p:nvSpPr>
        <p:spPr>
          <a:xfrm>
            <a:off x="648840" y="1777695"/>
            <a:ext cx="10516235" cy="5778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</a:pP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Build</a:t>
            </a:r>
            <a:r>
              <a:rPr dirty="0" sz="145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a</a:t>
            </a:r>
            <a:r>
              <a:rPr dirty="0" sz="145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 b="1">
                <a:solidFill>
                  <a:srgbClr val="374553"/>
                </a:solidFill>
                <a:latin typeface="Roboto"/>
                <a:cs typeface="Roboto"/>
              </a:rPr>
              <a:t>Concept</a:t>
            </a:r>
            <a:r>
              <a:rPr dirty="0" sz="1450" spc="10" b="1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 b="1">
                <a:solidFill>
                  <a:srgbClr val="374553"/>
                </a:solidFill>
                <a:latin typeface="Roboto"/>
                <a:cs typeface="Roboto"/>
              </a:rPr>
              <a:t>and</a:t>
            </a:r>
            <a:r>
              <a:rPr dirty="0" sz="1450" spc="10" b="1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 b="1">
                <a:solidFill>
                  <a:srgbClr val="374553"/>
                </a:solidFill>
                <a:latin typeface="Roboto"/>
                <a:cs typeface="Roboto"/>
              </a:rPr>
              <a:t>Synonym</a:t>
            </a:r>
            <a:r>
              <a:rPr dirty="0" sz="1450" spc="-30" b="1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 b="1">
                <a:solidFill>
                  <a:srgbClr val="374553"/>
                </a:solidFill>
                <a:latin typeface="Roboto"/>
                <a:cs typeface="Roboto"/>
              </a:rPr>
              <a:t>Table</a:t>
            </a:r>
            <a:r>
              <a:rPr dirty="0" sz="1450" spc="10" b="1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before</a:t>
            </a:r>
            <a:r>
              <a:rPr dirty="0" sz="145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searching.</a:t>
            </a:r>
            <a:r>
              <a:rPr dirty="0" sz="1450" spc="-2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This</a:t>
            </a:r>
            <a:r>
              <a:rPr dirty="0" sz="145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ensures</a:t>
            </a:r>
            <a:r>
              <a:rPr dirty="0" sz="145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you</a:t>
            </a:r>
            <a:r>
              <a:rPr dirty="0" sz="145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capture</a:t>
            </a:r>
            <a:r>
              <a:rPr dirty="0" sz="145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relevant</a:t>
            </a:r>
            <a:r>
              <a:rPr dirty="0" sz="145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literature</a:t>
            </a:r>
            <a:r>
              <a:rPr dirty="0" sz="145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across</a:t>
            </a:r>
            <a:r>
              <a:rPr dirty="0" sz="145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varying</a:t>
            </a:r>
            <a:r>
              <a:rPr dirty="0" sz="145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74553"/>
                </a:solidFill>
                <a:latin typeface="Roboto"/>
                <a:cs typeface="Roboto"/>
              </a:rPr>
              <a:t>terminology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used</a:t>
            </a:r>
            <a:r>
              <a:rPr dirty="0" sz="1450" spc="2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in</a:t>
            </a:r>
            <a:r>
              <a:rPr dirty="0" sz="1450" spc="2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3"/>
                </a:solidFill>
                <a:latin typeface="Roboto"/>
                <a:cs typeface="Roboto"/>
              </a:rPr>
              <a:t>paleoclimate</a:t>
            </a:r>
            <a:r>
              <a:rPr dirty="0" sz="1450" spc="2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74553"/>
                </a:solidFill>
                <a:latin typeface="Roboto"/>
                <a:cs typeface="Roboto"/>
              </a:rPr>
              <a:t>research.</a:t>
            </a:r>
            <a:endParaRPr sz="145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1987" y="2605087"/>
            <a:ext cx="10868025" cy="2438400"/>
          </a:xfrm>
          <a:custGeom>
            <a:avLst/>
            <a:gdLst/>
            <a:ahLst/>
            <a:cxnLst/>
            <a:rect l="l" t="t" r="r" b="b"/>
            <a:pathLst>
              <a:path w="10868025" h="2438400">
                <a:moveTo>
                  <a:pt x="0" y="2377004"/>
                </a:moveTo>
                <a:lnTo>
                  <a:pt x="0" y="61395"/>
                </a:lnTo>
                <a:lnTo>
                  <a:pt x="0" y="57364"/>
                </a:lnTo>
                <a:lnTo>
                  <a:pt x="393" y="53371"/>
                </a:lnTo>
                <a:lnTo>
                  <a:pt x="17982" y="17982"/>
                </a:lnTo>
                <a:lnTo>
                  <a:pt x="20832" y="15131"/>
                </a:lnTo>
                <a:lnTo>
                  <a:pt x="37900" y="4673"/>
                </a:lnTo>
                <a:lnTo>
                  <a:pt x="41624" y="3130"/>
                </a:lnTo>
                <a:lnTo>
                  <a:pt x="45464" y="1965"/>
                </a:lnTo>
                <a:lnTo>
                  <a:pt x="49417" y="1179"/>
                </a:lnTo>
                <a:lnTo>
                  <a:pt x="53371" y="393"/>
                </a:lnTo>
                <a:lnTo>
                  <a:pt x="57364" y="0"/>
                </a:lnTo>
                <a:lnTo>
                  <a:pt x="61395" y="0"/>
                </a:lnTo>
                <a:lnTo>
                  <a:pt x="10806629" y="0"/>
                </a:lnTo>
                <a:lnTo>
                  <a:pt x="10810660" y="0"/>
                </a:lnTo>
                <a:lnTo>
                  <a:pt x="10814651" y="393"/>
                </a:lnTo>
                <a:lnTo>
                  <a:pt x="10850041" y="17982"/>
                </a:lnTo>
                <a:lnTo>
                  <a:pt x="10857675" y="27285"/>
                </a:lnTo>
                <a:lnTo>
                  <a:pt x="10859915" y="30637"/>
                </a:lnTo>
                <a:lnTo>
                  <a:pt x="10868024" y="61395"/>
                </a:lnTo>
                <a:lnTo>
                  <a:pt x="10868024" y="2377004"/>
                </a:lnTo>
                <a:lnTo>
                  <a:pt x="10855436" y="2414465"/>
                </a:lnTo>
                <a:lnTo>
                  <a:pt x="10822559" y="2436432"/>
                </a:lnTo>
                <a:lnTo>
                  <a:pt x="10818605" y="2437219"/>
                </a:lnTo>
                <a:lnTo>
                  <a:pt x="10814651" y="2438005"/>
                </a:lnTo>
                <a:lnTo>
                  <a:pt x="10810660" y="2438399"/>
                </a:lnTo>
                <a:lnTo>
                  <a:pt x="10806629" y="2438399"/>
                </a:lnTo>
                <a:lnTo>
                  <a:pt x="61395" y="2438399"/>
                </a:lnTo>
                <a:lnTo>
                  <a:pt x="57364" y="2438399"/>
                </a:lnTo>
                <a:lnTo>
                  <a:pt x="53371" y="2438005"/>
                </a:lnTo>
                <a:lnTo>
                  <a:pt x="49417" y="2437219"/>
                </a:lnTo>
                <a:lnTo>
                  <a:pt x="45464" y="2436432"/>
                </a:lnTo>
                <a:lnTo>
                  <a:pt x="17982" y="2420417"/>
                </a:lnTo>
                <a:lnTo>
                  <a:pt x="15131" y="2417566"/>
                </a:lnTo>
                <a:lnTo>
                  <a:pt x="12586" y="2414465"/>
                </a:lnTo>
                <a:lnTo>
                  <a:pt x="10346" y="2411113"/>
                </a:lnTo>
                <a:lnTo>
                  <a:pt x="8107" y="2407761"/>
                </a:lnTo>
                <a:lnTo>
                  <a:pt x="6216" y="2404223"/>
                </a:lnTo>
                <a:lnTo>
                  <a:pt x="4673" y="2400498"/>
                </a:lnTo>
                <a:lnTo>
                  <a:pt x="3130" y="2396773"/>
                </a:lnTo>
                <a:lnTo>
                  <a:pt x="1966" y="2392935"/>
                </a:lnTo>
                <a:lnTo>
                  <a:pt x="1179" y="2388981"/>
                </a:lnTo>
                <a:lnTo>
                  <a:pt x="393" y="2385027"/>
                </a:lnTo>
                <a:lnTo>
                  <a:pt x="0" y="2381035"/>
                </a:lnTo>
                <a:lnTo>
                  <a:pt x="0" y="237700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66749" y="2609849"/>
          <a:ext cx="10934700" cy="2426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9070"/>
                <a:gridCol w="2714625"/>
                <a:gridCol w="2705100"/>
                <a:gridCol w="2719070"/>
              </a:tblGrid>
              <a:tr h="53784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450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Concept</a:t>
                      </a:r>
                      <a:r>
                        <a:rPr dirty="0" sz="1450" spc="145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 spc="-60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1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39700"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450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Concept</a:t>
                      </a:r>
                      <a:r>
                        <a:rPr dirty="0" sz="1450" spc="145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 spc="-60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2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397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450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Concept</a:t>
                      </a:r>
                      <a:r>
                        <a:rPr dirty="0" sz="1450" spc="145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 spc="-60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3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397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dirty="0" sz="1450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Synonyms</a:t>
                      </a:r>
                      <a:r>
                        <a:rPr dirty="0" sz="1450" spc="25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/</a:t>
                      </a:r>
                      <a:r>
                        <a:rPr dirty="0" sz="1450" spc="30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 spc="-10" b="1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Variants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3970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450" spc="-1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Paleotemperature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44145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45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Proxy</a:t>
                      </a:r>
                      <a:r>
                        <a:rPr dirty="0" sz="1450" spc="-4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 spc="-1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records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441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450" spc="-1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Holocene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441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450" spc="-17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δ¹⁸O,</a:t>
                      </a:r>
                      <a:r>
                        <a:rPr dirty="0" sz="1450" spc="3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alkenones, </a:t>
                      </a:r>
                      <a:r>
                        <a:rPr dirty="0" sz="1450" spc="-365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TEX₈₆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44145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2765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450" spc="-1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Precipitation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3462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45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Sediment</a:t>
                      </a:r>
                      <a:r>
                        <a:rPr dirty="0" sz="1450" spc="35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 spc="-2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cores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34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45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Last Glacial</a:t>
                      </a:r>
                      <a:r>
                        <a:rPr dirty="0" sz="1450" spc="5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 spc="-1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Maximum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3462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dirty="0" sz="145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Rainfall,</a:t>
                      </a:r>
                      <a:r>
                        <a:rPr dirty="0" sz="1450" spc="15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monsoon,</a:t>
                      </a:r>
                      <a:r>
                        <a:rPr dirty="0" sz="1450" spc="2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 spc="-1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aridity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3462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14069">
                <a:tc>
                  <a:txBody>
                    <a:bodyPr/>
                    <a:lstStyle/>
                    <a:p>
                      <a:pPr marL="19304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45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Climate</a:t>
                      </a:r>
                      <a:r>
                        <a:rPr dirty="0" sz="1450" spc="85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 spc="-1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variability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44145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45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Ice</a:t>
                      </a:r>
                      <a:r>
                        <a:rPr dirty="0" sz="1450" spc="2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</a:t>
                      </a:r>
                      <a:r>
                        <a:rPr dirty="0" sz="1450" spc="-1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cores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441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450" spc="-3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Millennial-</a:t>
                      </a:r>
                      <a:r>
                        <a:rPr dirty="0" sz="1450" spc="-2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scale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1441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215" marR="843280">
                        <a:lnSpc>
                          <a:spcPct val="129299"/>
                        </a:lnSpc>
                        <a:spcBef>
                          <a:spcPts val="625"/>
                        </a:spcBef>
                      </a:pPr>
                      <a:r>
                        <a:rPr dirty="0" sz="145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Oscillation,</a:t>
                      </a:r>
                      <a:r>
                        <a:rPr dirty="0" sz="1450" spc="-10">
                          <a:solidFill>
                            <a:srgbClr val="374553"/>
                          </a:solidFill>
                          <a:latin typeface="Roboto"/>
                          <a:cs typeface="Roboto"/>
                        </a:rPr>
                        <a:t> cyclicity, anomalies</a:t>
                      </a:r>
                      <a:endParaRPr sz="1450">
                        <a:latin typeface="Roboto"/>
                        <a:cs typeface="Roboto"/>
                      </a:endParaRPr>
                    </a:p>
                  </a:txBody>
                  <a:tcPr marL="0" marR="0" marB="0" marT="79375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657224" y="5267324"/>
            <a:ext cx="10877550" cy="733425"/>
            <a:chOff x="657224" y="5267324"/>
            <a:chExt cx="10877550" cy="733425"/>
          </a:xfrm>
        </p:grpSpPr>
        <p:sp>
          <p:nvSpPr>
            <p:cNvPr id="8" name="object 8"/>
            <p:cNvSpPr/>
            <p:nvPr/>
          </p:nvSpPr>
          <p:spPr>
            <a:xfrm>
              <a:off x="657224" y="5267324"/>
              <a:ext cx="10877550" cy="733425"/>
            </a:xfrm>
            <a:custGeom>
              <a:avLst/>
              <a:gdLst/>
              <a:ahLst/>
              <a:cxnLst/>
              <a:rect l="l" t="t" r="r" b="b"/>
              <a:pathLst>
                <a:path w="10877550" h="733425">
                  <a:moveTo>
                    <a:pt x="10815734" y="733424"/>
                  </a:moveTo>
                  <a:lnTo>
                    <a:pt x="61814" y="733424"/>
                  </a:lnTo>
                  <a:lnTo>
                    <a:pt x="57511" y="733001"/>
                  </a:lnTo>
                  <a:lnTo>
                    <a:pt x="22448" y="717118"/>
                  </a:lnTo>
                  <a:lnTo>
                    <a:pt x="2118" y="684433"/>
                  </a:lnTo>
                  <a:lnTo>
                    <a:pt x="0" y="671610"/>
                  </a:lnTo>
                  <a:lnTo>
                    <a:pt x="0" y="667266"/>
                  </a:lnTo>
                  <a:lnTo>
                    <a:pt x="0" y="61813"/>
                  </a:lnTo>
                  <a:lnTo>
                    <a:pt x="13563" y="25790"/>
                  </a:lnTo>
                  <a:lnTo>
                    <a:pt x="44853" y="3373"/>
                  </a:lnTo>
                  <a:lnTo>
                    <a:pt x="61814" y="0"/>
                  </a:lnTo>
                  <a:lnTo>
                    <a:pt x="10815734" y="0"/>
                  </a:lnTo>
                  <a:lnTo>
                    <a:pt x="10851757" y="13562"/>
                  </a:lnTo>
                  <a:lnTo>
                    <a:pt x="10874172" y="44853"/>
                  </a:lnTo>
                  <a:lnTo>
                    <a:pt x="10877548" y="61813"/>
                  </a:lnTo>
                  <a:lnTo>
                    <a:pt x="10877548" y="671610"/>
                  </a:lnTo>
                  <a:lnTo>
                    <a:pt x="10863984" y="707632"/>
                  </a:lnTo>
                  <a:lnTo>
                    <a:pt x="10832694" y="730050"/>
                  </a:lnTo>
                  <a:lnTo>
                    <a:pt x="10820036" y="733001"/>
                  </a:lnTo>
                  <a:lnTo>
                    <a:pt x="10815734" y="733424"/>
                  </a:lnTo>
                  <a:close/>
                </a:path>
              </a:pathLst>
            </a:custGeom>
            <a:solidFill>
              <a:srgbClr val="D9EC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127" y="5536313"/>
              <a:ext cx="165385" cy="16538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63054" y="5503798"/>
            <a:ext cx="8526780" cy="25272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latin typeface="Roboto"/>
                <a:cs typeface="Roboto"/>
              </a:rPr>
              <a:t>Combine</a:t>
            </a:r>
            <a:r>
              <a:rPr dirty="0" sz="1450" spc="30">
                <a:latin typeface="Roboto"/>
                <a:cs typeface="Roboto"/>
              </a:rPr>
              <a:t> </a:t>
            </a:r>
            <a:r>
              <a:rPr dirty="0" sz="1450">
                <a:latin typeface="Roboto"/>
                <a:cs typeface="Roboto"/>
              </a:rPr>
              <a:t>terms</a:t>
            </a:r>
            <a:r>
              <a:rPr dirty="0" sz="1450" spc="35">
                <a:latin typeface="Roboto"/>
                <a:cs typeface="Roboto"/>
              </a:rPr>
              <a:t> </a:t>
            </a:r>
            <a:r>
              <a:rPr dirty="0" sz="1450">
                <a:latin typeface="Roboto"/>
                <a:cs typeface="Roboto"/>
              </a:rPr>
              <a:t>with</a:t>
            </a:r>
            <a:r>
              <a:rPr dirty="0" sz="1450" spc="35">
                <a:latin typeface="Roboto"/>
                <a:cs typeface="Roboto"/>
              </a:rPr>
              <a:t> </a:t>
            </a:r>
            <a:r>
              <a:rPr dirty="0" sz="1450" b="1">
                <a:latin typeface="Roboto"/>
                <a:cs typeface="Roboto"/>
              </a:rPr>
              <a:t>AND</a:t>
            </a:r>
            <a:r>
              <a:rPr dirty="0" sz="1450" spc="30" b="1">
                <a:latin typeface="Roboto"/>
                <a:cs typeface="Roboto"/>
              </a:rPr>
              <a:t> </a:t>
            </a:r>
            <a:r>
              <a:rPr dirty="0" sz="1450">
                <a:latin typeface="Roboto"/>
                <a:cs typeface="Roboto"/>
              </a:rPr>
              <a:t>(between</a:t>
            </a:r>
            <a:r>
              <a:rPr dirty="0" sz="1450" spc="35">
                <a:latin typeface="Roboto"/>
                <a:cs typeface="Roboto"/>
              </a:rPr>
              <a:t> </a:t>
            </a:r>
            <a:r>
              <a:rPr dirty="0" sz="1450">
                <a:latin typeface="Roboto"/>
                <a:cs typeface="Roboto"/>
              </a:rPr>
              <a:t>concepts)</a:t>
            </a:r>
            <a:r>
              <a:rPr dirty="0" sz="1450" spc="35">
                <a:latin typeface="Roboto"/>
                <a:cs typeface="Roboto"/>
              </a:rPr>
              <a:t> </a:t>
            </a:r>
            <a:r>
              <a:rPr dirty="0" sz="1450">
                <a:latin typeface="Roboto"/>
                <a:cs typeface="Roboto"/>
              </a:rPr>
              <a:t>and</a:t>
            </a:r>
            <a:r>
              <a:rPr dirty="0" sz="1450" spc="35">
                <a:latin typeface="Roboto"/>
                <a:cs typeface="Roboto"/>
              </a:rPr>
              <a:t> </a:t>
            </a:r>
            <a:r>
              <a:rPr dirty="0" sz="1450" b="1">
                <a:latin typeface="Roboto"/>
                <a:cs typeface="Roboto"/>
              </a:rPr>
              <a:t>OR</a:t>
            </a:r>
            <a:r>
              <a:rPr dirty="0" sz="1450" spc="30" b="1">
                <a:latin typeface="Roboto"/>
                <a:cs typeface="Roboto"/>
              </a:rPr>
              <a:t> </a:t>
            </a:r>
            <a:r>
              <a:rPr dirty="0" sz="1450">
                <a:latin typeface="Roboto"/>
                <a:cs typeface="Roboto"/>
              </a:rPr>
              <a:t>(within</a:t>
            </a:r>
            <a:r>
              <a:rPr dirty="0" sz="1450" spc="35">
                <a:latin typeface="Roboto"/>
                <a:cs typeface="Roboto"/>
              </a:rPr>
              <a:t> </a:t>
            </a:r>
            <a:r>
              <a:rPr dirty="0" sz="1450">
                <a:latin typeface="Roboto"/>
                <a:cs typeface="Roboto"/>
              </a:rPr>
              <a:t>synonyms)</a:t>
            </a:r>
            <a:r>
              <a:rPr dirty="0" sz="1450" spc="35">
                <a:latin typeface="Roboto"/>
                <a:cs typeface="Roboto"/>
              </a:rPr>
              <a:t> </a:t>
            </a:r>
            <a:r>
              <a:rPr dirty="0" sz="1450">
                <a:latin typeface="Roboto"/>
                <a:cs typeface="Roboto"/>
              </a:rPr>
              <a:t>to</a:t>
            </a:r>
            <a:r>
              <a:rPr dirty="0" sz="1450" spc="30">
                <a:latin typeface="Roboto"/>
                <a:cs typeface="Roboto"/>
              </a:rPr>
              <a:t> </a:t>
            </a:r>
            <a:r>
              <a:rPr dirty="0" sz="1450">
                <a:latin typeface="Roboto"/>
                <a:cs typeface="Roboto"/>
              </a:rPr>
              <a:t>refine</a:t>
            </a:r>
            <a:r>
              <a:rPr dirty="0" sz="1450" spc="35">
                <a:latin typeface="Roboto"/>
                <a:cs typeface="Roboto"/>
              </a:rPr>
              <a:t> </a:t>
            </a:r>
            <a:r>
              <a:rPr dirty="0" sz="1450">
                <a:latin typeface="Roboto"/>
                <a:cs typeface="Roboto"/>
              </a:rPr>
              <a:t>database</a:t>
            </a:r>
            <a:r>
              <a:rPr dirty="0" sz="1450" spc="35">
                <a:latin typeface="Roboto"/>
                <a:cs typeface="Roboto"/>
              </a:rPr>
              <a:t> </a:t>
            </a:r>
            <a:r>
              <a:rPr dirty="0" sz="1450" spc="-10">
                <a:latin typeface="Roboto"/>
                <a:cs typeface="Roboto"/>
              </a:rPr>
              <a:t>searches.</a:t>
            </a:r>
            <a:endParaRPr sz="1450">
              <a:latin typeface="Roboto"/>
              <a:cs typeface="Roboto"/>
            </a:endParaRPr>
          </a:p>
        </p:txBody>
      </p:sp>
      <p:pic>
        <p:nvPicPr>
          <p:cNvPr id="11" name="object 11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2244" y="6343650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00" y="0"/>
            <a:ext cx="4572000" cy="6858000"/>
            <a:chOff x="7620000" y="0"/>
            <a:chExt cx="457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0"/>
              <a:ext cx="4572000" cy="6857999"/>
            </a:xfrm>
            <a:prstGeom prst="rect">
              <a:avLst/>
            </a:prstGeom>
          </p:spPr>
        </p:pic>
        <p:pic>
          <p:nvPicPr>
            <p:cNvPr id="4" name="object 4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2244" y="6343649"/>
              <a:ext cx="1754504" cy="419100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393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00" spc="-85"/>
              <a:t>Navigating</a:t>
            </a:r>
            <a:r>
              <a:rPr dirty="0" sz="2600" spc="-120"/>
              <a:t> </a:t>
            </a:r>
            <a:r>
              <a:rPr dirty="0" sz="2600" spc="-70"/>
              <a:t>Specialized</a:t>
            </a:r>
            <a:r>
              <a:rPr dirty="0" sz="2600" spc="-120"/>
              <a:t> </a:t>
            </a:r>
            <a:r>
              <a:rPr dirty="0" sz="2600" spc="-50"/>
              <a:t>Databases</a:t>
            </a:r>
            <a:endParaRPr sz="2600"/>
          </a:p>
        </p:txBody>
      </p:sp>
      <p:grpSp>
        <p:nvGrpSpPr>
          <p:cNvPr id="6" name="object 6"/>
          <p:cNvGrpSpPr/>
          <p:nvPr/>
        </p:nvGrpSpPr>
        <p:grpSpPr>
          <a:xfrm>
            <a:off x="657225" y="1162049"/>
            <a:ext cx="6305550" cy="1200150"/>
            <a:chOff x="657225" y="1162049"/>
            <a:chExt cx="6305550" cy="1200150"/>
          </a:xfrm>
        </p:grpSpPr>
        <p:sp>
          <p:nvSpPr>
            <p:cNvPr id="7" name="object 7"/>
            <p:cNvSpPr/>
            <p:nvPr/>
          </p:nvSpPr>
          <p:spPr>
            <a:xfrm>
              <a:off x="661987" y="1166812"/>
              <a:ext cx="6296025" cy="1190625"/>
            </a:xfrm>
            <a:custGeom>
              <a:avLst/>
              <a:gdLst/>
              <a:ahLst/>
              <a:cxnLst/>
              <a:rect l="l" t="t" r="r" b="b"/>
              <a:pathLst>
                <a:path w="6296025" h="1190625">
                  <a:moveTo>
                    <a:pt x="6254482" y="0"/>
                  </a:moveTo>
                  <a:lnTo>
                    <a:pt x="41548" y="0"/>
                  </a:lnTo>
                  <a:lnTo>
                    <a:pt x="33257" y="761"/>
                  </a:lnTo>
                  <a:lnTo>
                    <a:pt x="3042" y="25596"/>
                  </a:lnTo>
                  <a:lnTo>
                    <a:pt x="0" y="41541"/>
                  </a:lnTo>
                  <a:lnTo>
                    <a:pt x="0" y="1149083"/>
                  </a:lnTo>
                  <a:lnTo>
                    <a:pt x="18568" y="1183777"/>
                  </a:lnTo>
                  <a:lnTo>
                    <a:pt x="41548" y="1190624"/>
                  </a:lnTo>
                  <a:lnTo>
                    <a:pt x="6254482" y="1190624"/>
                  </a:lnTo>
                  <a:lnTo>
                    <a:pt x="6289177" y="1172057"/>
                  </a:lnTo>
                  <a:lnTo>
                    <a:pt x="6296024" y="1149083"/>
                  </a:lnTo>
                  <a:lnTo>
                    <a:pt x="6296024" y="41541"/>
                  </a:lnTo>
                  <a:lnTo>
                    <a:pt x="6277457" y="6847"/>
                  </a:lnTo>
                  <a:lnTo>
                    <a:pt x="6254482" y="0"/>
                  </a:lnTo>
                  <a:close/>
                </a:path>
              </a:pathLst>
            </a:custGeom>
            <a:solidFill>
              <a:srgbClr val="D9ED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749" y="1171575"/>
              <a:ext cx="6286499" cy="11810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61987" y="1166812"/>
              <a:ext cx="6296025" cy="1190625"/>
            </a:xfrm>
            <a:custGeom>
              <a:avLst/>
              <a:gdLst/>
              <a:ahLst/>
              <a:cxnLst/>
              <a:rect l="l" t="t" r="r" b="b"/>
              <a:pathLst>
                <a:path w="6296025" h="1190625">
                  <a:moveTo>
                    <a:pt x="0" y="1149083"/>
                  </a:moveTo>
                  <a:lnTo>
                    <a:pt x="0" y="41541"/>
                  </a:lnTo>
                  <a:lnTo>
                    <a:pt x="0" y="36029"/>
                  </a:lnTo>
                  <a:lnTo>
                    <a:pt x="1051" y="30734"/>
                  </a:lnTo>
                  <a:lnTo>
                    <a:pt x="3159" y="25654"/>
                  </a:lnTo>
                  <a:lnTo>
                    <a:pt x="5273" y="20561"/>
                  </a:lnTo>
                  <a:lnTo>
                    <a:pt x="8275" y="16065"/>
                  </a:lnTo>
                  <a:lnTo>
                    <a:pt x="36036" y="0"/>
                  </a:lnTo>
                  <a:lnTo>
                    <a:pt x="41548" y="0"/>
                  </a:lnTo>
                  <a:lnTo>
                    <a:pt x="6254483" y="0"/>
                  </a:lnTo>
                  <a:lnTo>
                    <a:pt x="6259982" y="0"/>
                  </a:lnTo>
                  <a:lnTo>
                    <a:pt x="6265291" y="1054"/>
                  </a:lnTo>
                  <a:lnTo>
                    <a:pt x="6270371" y="3162"/>
                  </a:lnTo>
                  <a:lnTo>
                    <a:pt x="6275463" y="5270"/>
                  </a:lnTo>
                  <a:lnTo>
                    <a:pt x="6292862" y="25654"/>
                  </a:lnTo>
                  <a:lnTo>
                    <a:pt x="6294970" y="30734"/>
                  </a:lnTo>
                  <a:lnTo>
                    <a:pt x="6296025" y="36029"/>
                  </a:lnTo>
                  <a:lnTo>
                    <a:pt x="6296025" y="41541"/>
                  </a:lnTo>
                  <a:lnTo>
                    <a:pt x="6296025" y="1149083"/>
                  </a:lnTo>
                  <a:lnTo>
                    <a:pt x="6296025" y="1154582"/>
                  </a:lnTo>
                  <a:lnTo>
                    <a:pt x="6294970" y="1159891"/>
                  </a:lnTo>
                  <a:lnTo>
                    <a:pt x="6292862" y="1164971"/>
                  </a:lnTo>
                  <a:lnTo>
                    <a:pt x="6290754" y="1170063"/>
                  </a:lnTo>
                  <a:lnTo>
                    <a:pt x="6270371" y="1187462"/>
                  </a:lnTo>
                  <a:lnTo>
                    <a:pt x="6265291" y="1189570"/>
                  </a:lnTo>
                  <a:lnTo>
                    <a:pt x="6259982" y="1190625"/>
                  </a:lnTo>
                  <a:lnTo>
                    <a:pt x="6254483" y="1190625"/>
                  </a:lnTo>
                  <a:lnTo>
                    <a:pt x="41548" y="1190625"/>
                  </a:lnTo>
                  <a:lnTo>
                    <a:pt x="36036" y="1190625"/>
                  </a:lnTo>
                  <a:lnTo>
                    <a:pt x="30737" y="1189570"/>
                  </a:lnTo>
                  <a:lnTo>
                    <a:pt x="3159" y="1164971"/>
                  </a:lnTo>
                  <a:lnTo>
                    <a:pt x="1051" y="1159891"/>
                  </a:lnTo>
                  <a:lnTo>
                    <a:pt x="0" y="1154582"/>
                  </a:lnTo>
                  <a:lnTo>
                    <a:pt x="0" y="1149083"/>
                  </a:lnTo>
                  <a:close/>
                </a:path>
              </a:pathLst>
            </a:custGeom>
            <a:ln w="9525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099" y="1304925"/>
              <a:ext cx="400049" cy="3905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1267" y="1405744"/>
              <a:ext cx="184511" cy="1864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90674" y="1707453"/>
            <a:ext cx="4176395" cy="50355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1300">
                <a:solidFill>
                  <a:srgbClr val="374552"/>
                </a:solidFill>
                <a:latin typeface="Lucida Sans Unicode"/>
                <a:cs typeface="Lucida Sans Unicode"/>
              </a:rPr>
              <a:t>Web</a:t>
            </a:r>
            <a:r>
              <a:rPr dirty="0" sz="1300" spc="-15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20">
                <a:solidFill>
                  <a:srgbClr val="374552"/>
                </a:solidFill>
                <a:latin typeface="Lucida Sans Unicode"/>
                <a:cs typeface="Lucida Sans Unicode"/>
              </a:rPr>
              <a:t>of</a:t>
            </a:r>
            <a:r>
              <a:rPr dirty="0" sz="1300" spc="-15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374552"/>
                </a:solidFill>
                <a:latin typeface="Lucida Sans Unicode"/>
                <a:cs typeface="Lucida Sans Unicode"/>
              </a:rPr>
              <a:t>Science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1050" spc="-60">
                <a:solidFill>
                  <a:srgbClr val="374552"/>
                </a:solidFill>
                <a:latin typeface="Roboto"/>
                <a:cs typeface="Roboto"/>
              </a:rPr>
              <a:t>High-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impact</a:t>
            </a:r>
            <a:r>
              <a:rPr dirty="0" sz="10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55">
                <a:solidFill>
                  <a:srgbClr val="374552"/>
                </a:solidFill>
                <a:latin typeface="Roboto"/>
                <a:cs typeface="Roboto"/>
              </a:rPr>
              <a:t>peer-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reviewed</a:t>
            </a:r>
            <a:r>
              <a:rPr dirty="0" sz="10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20">
                <a:solidFill>
                  <a:srgbClr val="374552"/>
                </a:solidFill>
                <a:latin typeface="Roboto"/>
                <a:cs typeface="Roboto"/>
              </a:rPr>
              <a:t>journals</a:t>
            </a:r>
            <a:r>
              <a:rPr dirty="0" sz="10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across</a:t>
            </a:r>
            <a:r>
              <a:rPr dirty="0" sz="10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374552"/>
                </a:solidFill>
                <a:latin typeface="Roboto"/>
                <a:cs typeface="Roboto"/>
              </a:rPr>
              <a:t>all</a:t>
            </a:r>
            <a:r>
              <a:rPr dirty="0" sz="10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374552"/>
                </a:solidFill>
                <a:latin typeface="Roboto"/>
                <a:cs typeface="Roboto"/>
              </a:rPr>
              <a:t>earth</a:t>
            </a:r>
            <a:r>
              <a:rPr dirty="0" sz="10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science</a:t>
            </a:r>
            <a:r>
              <a:rPr dirty="0" sz="10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disciplines</a:t>
            </a:r>
            <a:endParaRPr sz="1050">
              <a:latin typeface="Roboto"/>
              <a:cs typeface="Robo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7225" y="2457450"/>
            <a:ext cx="6305550" cy="1200150"/>
            <a:chOff x="657225" y="2457450"/>
            <a:chExt cx="6305550" cy="1200150"/>
          </a:xfrm>
        </p:grpSpPr>
        <p:sp>
          <p:nvSpPr>
            <p:cNvPr id="14" name="object 14"/>
            <p:cNvSpPr/>
            <p:nvPr/>
          </p:nvSpPr>
          <p:spPr>
            <a:xfrm>
              <a:off x="661987" y="2462212"/>
              <a:ext cx="6296025" cy="1190625"/>
            </a:xfrm>
            <a:custGeom>
              <a:avLst/>
              <a:gdLst/>
              <a:ahLst/>
              <a:cxnLst/>
              <a:rect l="l" t="t" r="r" b="b"/>
              <a:pathLst>
                <a:path w="6296025" h="1190625">
                  <a:moveTo>
                    <a:pt x="6254482" y="0"/>
                  </a:moveTo>
                  <a:lnTo>
                    <a:pt x="41548" y="0"/>
                  </a:lnTo>
                  <a:lnTo>
                    <a:pt x="33257" y="761"/>
                  </a:lnTo>
                  <a:lnTo>
                    <a:pt x="3042" y="25596"/>
                  </a:lnTo>
                  <a:lnTo>
                    <a:pt x="0" y="41541"/>
                  </a:lnTo>
                  <a:lnTo>
                    <a:pt x="0" y="1149083"/>
                  </a:lnTo>
                  <a:lnTo>
                    <a:pt x="18568" y="1183777"/>
                  </a:lnTo>
                  <a:lnTo>
                    <a:pt x="41548" y="1190624"/>
                  </a:lnTo>
                  <a:lnTo>
                    <a:pt x="6254482" y="1190624"/>
                  </a:lnTo>
                  <a:lnTo>
                    <a:pt x="6289177" y="1172057"/>
                  </a:lnTo>
                  <a:lnTo>
                    <a:pt x="6296024" y="1149083"/>
                  </a:lnTo>
                  <a:lnTo>
                    <a:pt x="6296024" y="41541"/>
                  </a:lnTo>
                  <a:lnTo>
                    <a:pt x="6277457" y="6847"/>
                  </a:lnTo>
                  <a:lnTo>
                    <a:pt x="6254482" y="0"/>
                  </a:lnTo>
                  <a:close/>
                </a:path>
              </a:pathLst>
            </a:custGeom>
            <a:solidFill>
              <a:srgbClr val="D9ED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749" y="2466975"/>
              <a:ext cx="6286499" cy="11810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61987" y="2462212"/>
              <a:ext cx="6296025" cy="1190625"/>
            </a:xfrm>
            <a:custGeom>
              <a:avLst/>
              <a:gdLst/>
              <a:ahLst/>
              <a:cxnLst/>
              <a:rect l="l" t="t" r="r" b="b"/>
              <a:pathLst>
                <a:path w="6296025" h="1190625">
                  <a:moveTo>
                    <a:pt x="0" y="1149083"/>
                  </a:moveTo>
                  <a:lnTo>
                    <a:pt x="0" y="41541"/>
                  </a:lnTo>
                  <a:lnTo>
                    <a:pt x="0" y="36029"/>
                  </a:lnTo>
                  <a:lnTo>
                    <a:pt x="1051" y="30734"/>
                  </a:lnTo>
                  <a:lnTo>
                    <a:pt x="3159" y="25654"/>
                  </a:lnTo>
                  <a:lnTo>
                    <a:pt x="5273" y="20561"/>
                  </a:lnTo>
                  <a:lnTo>
                    <a:pt x="8275" y="16065"/>
                  </a:lnTo>
                  <a:lnTo>
                    <a:pt x="36036" y="0"/>
                  </a:lnTo>
                  <a:lnTo>
                    <a:pt x="41548" y="0"/>
                  </a:lnTo>
                  <a:lnTo>
                    <a:pt x="6254483" y="0"/>
                  </a:lnTo>
                  <a:lnTo>
                    <a:pt x="6259982" y="0"/>
                  </a:lnTo>
                  <a:lnTo>
                    <a:pt x="6265291" y="1054"/>
                  </a:lnTo>
                  <a:lnTo>
                    <a:pt x="6270371" y="3162"/>
                  </a:lnTo>
                  <a:lnTo>
                    <a:pt x="6275463" y="5270"/>
                  </a:lnTo>
                  <a:lnTo>
                    <a:pt x="6292862" y="25654"/>
                  </a:lnTo>
                  <a:lnTo>
                    <a:pt x="6294970" y="30734"/>
                  </a:lnTo>
                  <a:lnTo>
                    <a:pt x="6296025" y="36029"/>
                  </a:lnTo>
                  <a:lnTo>
                    <a:pt x="6296025" y="41541"/>
                  </a:lnTo>
                  <a:lnTo>
                    <a:pt x="6296025" y="1149083"/>
                  </a:lnTo>
                  <a:lnTo>
                    <a:pt x="6296025" y="1154582"/>
                  </a:lnTo>
                  <a:lnTo>
                    <a:pt x="6294970" y="1159891"/>
                  </a:lnTo>
                  <a:lnTo>
                    <a:pt x="6292862" y="1164971"/>
                  </a:lnTo>
                  <a:lnTo>
                    <a:pt x="6290754" y="1170063"/>
                  </a:lnTo>
                  <a:lnTo>
                    <a:pt x="6270371" y="1187462"/>
                  </a:lnTo>
                  <a:lnTo>
                    <a:pt x="6265291" y="1189570"/>
                  </a:lnTo>
                  <a:lnTo>
                    <a:pt x="6259982" y="1190625"/>
                  </a:lnTo>
                  <a:lnTo>
                    <a:pt x="6254483" y="1190625"/>
                  </a:lnTo>
                  <a:lnTo>
                    <a:pt x="41548" y="1190625"/>
                  </a:lnTo>
                  <a:lnTo>
                    <a:pt x="36036" y="1190625"/>
                  </a:lnTo>
                  <a:lnTo>
                    <a:pt x="30737" y="1189570"/>
                  </a:lnTo>
                  <a:lnTo>
                    <a:pt x="3159" y="1164971"/>
                  </a:lnTo>
                  <a:lnTo>
                    <a:pt x="1051" y="1159891"/>
                  </a:lnTo>
                  <a:lnTo>
                    <a:pt x="0" y="1154582"/>
                  </a:lnTo>
                  <a:lnTo>
                    <a:pt x="0" y="1149083"/>
                  </a:lnTo>
                  <a:close/>
                </a:path>
              </a:pathLst>
            </a:custGeom>
            <a:ln w="9525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099" y="2600325"/>
              <a:ext cx="400049" cy="3905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0444" y="2701512"/>
              <a:ext cx="186505" cy="18577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90674" y="2990948"/>
            <a:ext cx="4441825" cy="52514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300" spc="-10">
                <a:solidFill>
                  <a:srgbClr val="374552"/>
                </a:solidFill>
                <a:latin typeface="Lucida Sans Unicode"/>
                <a:cs typeface="Lucida Sans Unicode"/>
              </a:rPr>
              <a:t>Scopus</a:t>
            </a:r>
            <a:r>
              <a:rPr dirty="0" sz="1300" spc="-90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300">
                <a:solidFill>
                  <a:srgbClr val="374552"/>
                </a:solidFill>
                <a:latin typeface="Lucida Sans Unicode"/>
                <a:cs typeface="Lucida Sans Unicode"/>
              </a:rPr>
              <a:t>/</a:t>
            </a:r>
            <a:r>
              <a:rPr dirty="0" sz="1300" spc="-90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300" spc="-10">
                <a:solidFill>
                  <a:srgbClr val="374552"/>
                </a:solidFill>
                <a:latin typeface="Lucida Sans Unicode"/>
                <a:cs typeface="Lucida Sans Unicode"/>
              </a:rPr>
              <a:t>GEOBASE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Broad </a:t>
            </a:r>
            <a:r>
              <a:rPr dirty="0" sz="1050" spc="-20">
                <a:solidFill>
                  <a:srgbClr val="374552"/>
                </a:solidFill>
                <a:latin typeface="Roboto"/>
                <a:cs typeface="Roboto"/>
              </a:rPr>
              <a:t>coverage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374552"/>
                </a:solidFill>
                <a:latin typeface="Roboto"/>
                <a:cs typeface="Roboto"/>
              </a:rPr>
              <a:t>of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25">
                <a:solidFill>
                  <a:srgbClr val="374552"/>
                </a:solidFill>
                <a:latin typeface="Roboto"/>
                <a:cs typeface="Roboto"/>
              </a:rPr>
              <a:t>geology,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30">
                <a:solidFill>
                  <a:srgbClr val="374552"/>
                </a:solidFill>
                <a:latin typeface="Roboto"/>
                <a:cs typeface="Roboto"/>
              </a:rPr>
              <a:t>geography,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 and </a:t>
            </a:r>
            <a:r>
              <a:rPr dirty="0" sz="1050" spc="-20">
                <a:solidFill>
                  <a:srgbClr val="374552"/>
                </a:solidFill>
                <a:latin typeface="Roboto"/>
                <a:cs typeface="Roboto"/>
              </a:rPr>
              <a:t>environmental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 science</a:t>
            </a:r>
            <a:r>
              <a:rPr dirty="0" sz="1050" spc="-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literature</a:t>
            </a:r>
            <a:endParaRPr sz="1050">
              <a:latin typeface="Roboto"/>
              <a:cs typeface="Robo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57225" y="3752850"/>
            <a:ext cx="6305550" cy="1200150"/>
            <a:chOff x="657225" y="3752850"/>
            <a:chExt cx="6305550" cy="1200150"/>
          </a:xfrm>
        </p:grpSpPr>
        <p:sp>
          <p:nvSpPr>
            <p:cNvPr id="21" name="object 21"/>
            <p:cNvSpPr/>
            <p:nvPr/>
          </p:nvSpPr>
          <p:spPr>
            <a:xfrm>
              <a:off x="661987" y="3757612"/>
              <a:ext cx="6296025" cy="1190625"/>
            </a:xfrm>
            <a:custGeom>
              <a:avLst/>
              <a:gdLst/>
              <a:ahLst/>
              <a:cxnLst/>
              <a:rect l="l" t="t" r="r" b="b"/>
              <a:pathLst>
                <a:path w="6296025" h="1190625">
                  <a:moveTo>
                    <a:pt x="6254482" y="0"/>
                  </a:moveTo>
                  <a:lnTo>
                    <a:pt x="41548" y="0"/>
                  </a:lnTo>
                  <a:lnTo>
                    <a:pt x="33257" y="761"/>
                  </a:lnTo>
                  <a:lnTo>
                    <a:pt x="3042" y="25596"/>
                  </a:lnTo>
                  <a:lnTo>
                    <a:pt x="0" y="41541"/>
                  </a:lnTo>
                  <a:lnTo>
                    <a:pt x="0" y="1149083"/>
                  </a:lnTo>
                  <a:lnTo>
                    <a:pt x="18568" y="1183777"/>
                  </a:lnTo>
                  <a:lnTo>
                    <a:pt x="41548" y="1190624"/>
                  </a:lnTo>
                  <a:lnTo>
                    <a:pt x="6254482" y="1190624"/>
                  </a:lnTo>
                  <a:lnTo>
                    <a:pt x="6289177" y="1172057"/>
                  </a:lnTo>
                  <a:lnTo>
                    <a:pt x="6296024" y="1149083"/>
                  </a:lnTo>
                  <a:lnTo>
                    <a:pt x="6296024" y="41541"/>
                  </a:lnTo>
                  <a:lnTo>
                    <a:pt x="6277457" y="6847"/>
                  </a:lnTo>
                  <a:lnTo>
                    <a:pt x="6254482" y="0"/>
                  </a:lnTo>
                  <a:close/>
                </a:path>
              </a:pathLst>
            </a:custGeom>
            <a:solidFill>
              <a:srgbClr val="D9ED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6749" y="3762375"/>
              <a:ext cx="6286499" cy="11810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61987" y="3757612"/>
              <a:ext cx="6296025" cy="1190625"/>
            </a:xfrm>
            <a:custGeom>
              <a:avLst/>
              <a:gdLst/>
              <a:ahLst/>
              <a:cxnLst/>
              <a:rect l="l" t="t" r="r" b="b"/>
              <a:pathLst>
                <a:path w="6296025" h="1190625">
                  <a:moveTo>
                    <a:pt x="0" y="1149083"/>
                  </a:moveTo>
                  <a:lnTo>
                    <a:pt x="0" y="41541"/>
                  </a:lnTo>
                  <a:lnTo>
                    <a:pt x="0" y="36029"/>
                  </a:lnTo>
                  <a:lnTo>
                    <a:pt x="1051" y="30734"/>
                  </a:lnTo>
                  <a:lnTo>
                    <a:pt x="3159" y="25654"/>
                  </a:lnTo>
                  <a:lnTo>
                    <a:pt x="5273" y="20561"/>
                  </a:lnTo>
                  <a:lnTo>
                    <a:pt x="8275" y="16065"/>
                  </a:lnTo>
                  <a:lnTo>
                    <a:pt x="36036" y="0"/>
                  </a:lnTo>
                  <a:lnTo>
                    <a:pt x="41548" y="0"/>
                  </a:lnTo>
                  <a:lnTo>
                    <a:pt x="6254483" y="0"/>
                  </a:lnTo>
                  <a:lnTo>
                    <a:pt x="6259982" y="0"/>
                  </a:lnTo>
                  <a:lnTo>
                    <a:pt x="6265291" y="1054"/>
                  </a:lnTo>
                  <a:lnTo>
                    <a:pt x="6270371" y="3162"/>
                  </a:lnTo>
                  <a:lnTo>
                    <a:pt x="6275463" y="5270"/>
                  </a:lnTo>
                  <a:lnTo>
                    <a:pt x="6292862" y="25654"/>
                  </a:lnTo>
                  <a:lnTo>
                    <a:pt x="6294970" y="30734"/>
                  </a:lnTo>
                  <a:lnTo>
                    <a:pt x="6296025" y="36029"/>
                  </a:lnTo>
                  <a:lnTo>
                    <a:pt x="6296025" y="41541"/>
                  </a:lnTo>
                  <a:lnTo>
                    <a:pt x="6296025" y="1149083"/>
                  </a:lnTo>
                  <a:lnTo>
                    <a:pt x="6296025" y="1154582"/>
                  </a:lnTo>
                  <a:lnTo>
                    <a:pt x="6294970" y="1159891"/>
                  </a:lnTo>
                  <a:lnTo>
                    <a:pt x="6292862" y="1164971"/>
                  </a:lnTo>
                  <a:lnTo>
                    <a:pt x="6290754" y="1170063"/>
                  </a:lnTo>
                  <a:lnTo>
                    <a:pt x="6270371" y="1187462"/>
                  </a:lnTo>
                  <a:lnTo>
                    <a:pt x="6265291" y="1189570"/>
                  </a:lnTo>
                  <a:lnTo>
                    <a:pt x="6259982" y="1190625"/>
                  </a:lnTo>
                  <a:lnTo>
                    <a:pt x="6254483" y="1190625"/>
                  </a:lnTo>
                  <a:lnTo>
                    <a:pt x="41548" y="1190625"/>
                  </a:lnTo>
                  <a:lnTo>
                    <a:pt x="36036" y="1190625"/>
                  </a:lnTo>
                  <a:lnTo>
                    <a:pt x="30737" y="1189570"/>
                  </a:lnTo>
                  <a:lnTo>
                    <a:pt x="3159" y="1164971"/>
                  </a:lnTo>
                  <a:lnTo>
                    <a:pt x="1051" y="1159891"/>
                  </a:lnTo>
                  <a:lnTo>
                    <a:pt x="0" y="1154582"/>
                  </a:lnTo>
                  <a:lnTo>
                    <a:pt x="0" y="1149083"/>
                  </a:lnTo>
                  <a:close/>
                </a:path>
              </a:pathLst>
            </a:custGeom>
            <a:ln w="9525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099" y="3895725"/>
              <a:ext cx="400049" cy="3905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0444" y="4003796"/>
              <a:ext cx="186503" cy="171854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90674" y="4286348"/>
            <a:ext cx="4046220" cy="52514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300" spc="-10">
                <a:solidFill>
                  <a:srgbClr val="374552"/>
                </a:solidFill>
                <a:latin typeface="Lucida Sans Unicode"/>
                <a:cs typeface="Lucida Sans Unicode"/>
              </a:rPr>
              <a:t>GeoRef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dirty="0" sz="1050">
                <a:solidFill>
                  <a:srgbClr val="374552"/>
                </a:solidFill>
                <a:latin typeface="Roboto"/>
                <a:cs typeface="Roboto"/>
              </a:rPr>
              <a:t>The</a:t>
            </a:r>
            <a:r>
              <a:rPr dirty="0" sz="10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definitive</a:t>
            </a:r>
            <a:r>
              <a:rPr dirty="0" sz="10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index</a:t>
            </a:r>
            <a:r>
              <a:rPr dirty="0" sz="10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>
                <a:solidFill>
                  <a:srgbClr val="374552"/>
                </a:solidFill>
                <a:latin typeface="Roboto"/>
                <a:cs typeface="Roboto"/>
              </a:rPr>
              <a:t>for</a:t>
            </a:r>
            <a:r>
              <a:rPr dirty="0" sz="10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geological</a:t>
            </a:r>
            <a:r>
              <a:rPr dirty="0" sz="10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0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20">
                <a:solidFill>
                  <a:srgbClr val="374552"/>
                </a:solidFill>
                <a:latin typeface="Roboto"/>
                <a:cs typeface="Roboto"/>
              </a:rPr>
              <a:t>paleoclimatology</a:t>
            </a:r>
            <a:r>
              <a:rPr dirty="0" sz="1050" spc="-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publications</a:t>
            </a:r>
            <a:endParaRPr sz="1050">
              <a:latin typeface="Roboto"/>
              <a:cs typeface="Robo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57225" y="5048250"/>
            <a:ext cx="6305550" cy="1200150"/>
            <a:chOff x="657225" y="5048250"/>
            <a:chExt cx="6305550" cy="1200150"/>
          </a:xfrm>
        </p:grpSpPr>
        <p:sp>
          <p:nvSpPr>
            <p:cNvPr id="28" name="object 28"/>
            <p:cNvSpPr/>
            <p:nvPr/>
          </p:nvSpPr>
          <p:spPr>
            <a:xfrm>
              <a:off x="661987" y="5053012"/>
              <a:ext cx="6296025" cy="1190625"/>
            </a:xfrm>
            <a:custGeom>
              <a:avLst/>
              <a:gdLst/>
              <a:ahLst/>
              <a:cxnLst/>
              <a:rect l="l" t="t" r="r" b="b"/>
              <a:pathLst>
                <a:path w="6296025" h="1190625">
                  <a:moveTo>
                    <a:pt x="6254482" y="0"/>
                  </a:moveTo>
                  <a:lnTo>
                    <a:pt x="41548" y="0"/>
                  </a:lnTo>
                  <a:lnTo>
                    <a:pt x="33257" y="761"/>
                  </a:lnTo>
                  <a:lnTo>
                    <a:pt x="3042" y="25596"/>
                  </a:lnTo>
                  <a:lnTo>
                    <a:pt x="0" y="41541"/>
                  </a:lnTo>
                  <a:lnTo>
                    <a:pt x="0" y="1149076"/>
                  </a:lnTo>
                  <a:lnTo>
                    <a:pt x="18568" y="1183779"/>
                  </a:lnTo>
                  <a:lnTo>
                    <a:pt x="41548" y="1190624"/>
                  </a:lnTo>
                  <a:lnTo>
                    <a:pt x="6254482" y="1190624"/>
                  </a:lnTo>
                  <a:lnTo>
                    <a:pt x="6289177" y="1172054"/>
                  </a:lnTo>
                  <a:lnTo>
                    <a:pt x="6296024" y="1149076"/>
                  </a:lnTo>
                  <a:lnTo>
                    <a:pt x="6296024" y="41541"/>
                  </a:lnTo>
                  <a:lnTo>
                    <a:pt x="6277457" y="6847"/>
                  </a:lnTo>
                  <a:lnTo>
                    <a:pt x="6254482" y="0"/>
                  </a:lnTo>
                  <a:close/>
                </a:path>
              </a:pathLst>
            </a:custGeom>
            <a:solidFill>
              <a:srgbClr val="D9ED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6749" y="5057775"/>
              <a:ext cx="6286499" cy="118109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61987" y="5053012"/>
              <a:ext cx="6296025" cy="1190625"/>
            </a:xfrm>
            <a:custGeom>
              <a:avLst/>
              <a:gdLst/>
              <a:ahLst/>
              <a:cxnLst/>
              <a:rect l="l" t="t" r="r" b="b"/>
              <a:pathLst>
                <a:path w="6296025" h="1190625">
                  <a:moveTo>
                    <a:pt x="0" y="1149076"/>
                  </a:moveTo>
                  <a:lnTo>
                    <a:pt x="0" y="41541"/>
                  </a:lnTo>
                  <a:lnTo>
                    <a:pt x="0" y="36029"/>
                  </a:lnTo>
                  <a:lnTo>
                    <a:pt x="1051" y="30734"/>
                  </a:lnTo>
                  <a:lnTo>
                    <a:pt x="3159" y="25654"/>
                  </a:lnTo>
                  <a:lnTo>
                    <a:pt x="5273" y="20561"/>
                  </a:lnTo>
                  <a:lnTo>
                    <a:pt x="8275" y="16065"/>
                  </a:lnTo>
                  <a:lnTo>
                    <a:pt x="12169" y="12166"/>
                  </a:lnTo>
                  <a:lnTo>
                    <a:pt x="16062" y="8267"/>
                  </a:lnTo>
                  <a:lnTo>
                    <a:pt x="20558" y="5270"/>
                  </a:lnTo>
                  <a:lnTo>
                    <a:pt x="25647" y="3162"/>
                  </a:lnTo>
                  <a:lnTo>
                    <a:pt x="30737" y="1054"/>
                  </a:lnTo>
                  <a:lnTo>
                    <a:pt x="36036" y="0"/>
                  </a:lnTo>
                  <a:lnTo>
                    <a:pt x="41548" y="0"/>
                  </a:lnTo>
                  <a:lnTo>
                    <a:pt x="6254483" y="0"/>
                  </a:lnTo>
                  <a:lnTo>
                    <a:pt x="6259982" y="0"/>
                  </a:lnTo>
                  <a:lnTo>
                    <a:pt x="6265291" y="1054"/>
                  </a:lnTo>
                  <a:lnTo>
                    <a:pt x="6270371" y="3162"/>
                  </a:lnTo>
                  <a:lnTo>
                    <a:pt x="6275463" y="5270"/>
                  </a:lnTo>
                  <a:lnTo>
                    <a:pt x="6292862" y="25654"/>
                  </a:lnTo>
                  <a:lnTo>
                    <a:pt x="6294970" y="30734"/>
                  </a:lnTo>
                  <a:lnTo>
                    <a:pt x="6296025" y="36029"/>
                  </a:lnTo>
                  <a:lnTo>
                    <a:pt x="6296025" y="41541"/>
                  </a:lnTo>
                  <a:lnTo>
                    <a:pt x="6296025" y="1149076"/>
                  </a:lnTo>
                  <a:lnTo>
                    <a:pt x="6296025" y="1154583"/>
                  </a:lnTo>
                  <a:lnTo>
                    <a:pt x="6294970" y="1159887"/>
                  </a:lnTo>
                  <a:lnTo>
                    <a:pt x="6270371" y="1187460"/>
                  </a:lnTo>
                  <a:lnTo>
                    <a:pt x="6265291" y="1189568"/>
                  </a:lnTo>
                  <a:lnTo>
                    <a:pt x="6259982" y="1190625"/>
                  </a:lnTo>
                  <a:lnTo>
                    <a:pt x="6254483" y="1190625"/>
                  </a:lnTo>
                  <a:lnTo>
                    <a:pt x="41548" y="1190625"/>
                  </a:lnTo>
                  <a:lnTo>
                    <a:pt x="36036" y="1190625"/>
                  </a:lnTo>
                  <a:lnTo>
                    <a:pt x="30737" y="1189568"/>
                  </a:lnTo>
                  <a:lnTo>
                    <a:pt x="1051" y="1159887"/>
                  </a:lnTo>
                  <a:lnTo>
                    <a:pt x="0" y="1154583"/>
                  </a:lnTo>
                  <a:lnTo>
                    <a:pt x="0" y="1149076"/>
                  </a:lnTo>
                  <a:close/>
                </a:path>
              </a:pathLst>
            </a:custGeom>
            <a:ln w="9525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0099" y="5191125"/>
              <a:ext cx="400049" cy="40004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298" y="5291944"/>
              <a:ext cx="80815" cy="18649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790674" y="5581748"/>
            <a:ext cx="4335145" cy="52514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1300" spc="-10">
                <a:solidFill>
                  <a:srgbClr val="374552"/>
                </a:solidFill>
                <a:latin typeface="Lucida Sans Unicode"/>
                <a:cs typeface="Lucida Sans Unicode"/>
              </a:rPr>
              <a:t>GreenFILE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dirty="0" sz="1050" spc="-20">
                <a:solidFill>
                  <a:srgbClr val="374552"/>
                </a:solidFill>
                <a:latin typeface="Roboto"/>
                <a:cs typeface="Roboto"/>
              </a:rPr>
              <a:t>Environmental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25">
                <a:solidFill>
                  <a:srgbClr val="374552"/>
                </a:solidFill>
                <a:latin typeface="Roboto"/>
                <a:cs typeface="Roboto"/>
              </a:rPr>
              <a:t>policy,</a:t>
            </a:r>
            <a:r>
              <a:rPr dirty="0" sz="1050" spc="-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climate</a:t>
            </a:r>
            <a:r>
              <a:rPr dirty="0" sz="1050" spc="-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20">
                <a:solidFill>
                  <a:srgbClr val="374552"/>
                </a:solidFill>
                <a:latin typeface="Roboto"/>
                <a:cs typeface="Roboto"/>
              </a:rPr>
              <a:t>change</a:t>
            </a:r>
            <a:r>
              <a:rPr dirty="0" sz="1050" spc="-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impacts,</a:t>
            </a:r>
            <a:r>
              <a:rPr dirty="0" sz="1050" spc="-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050" spc="-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25">
                <a:solidFill>
                  <a:srgbClr val="374552"/>
                </a:solidFill>
                <a:latin typeface="Roboto"/>
                <a:cs typeface="Roboto"/>
              </a:rPr>
              <a:t>sustainability</a:t>
            </a:r>
            <a:r>
              <a:rPr dirty="0" sz="1050" spc="-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050" spc="-10">
                <a:solidFill>
                  <a:srgbClr val="374552"/>
                </a:solidFill>
                <a:latin typeface="Roboto"/>
                <a:cs typeface="Roboto"/>
              </a:rPr>
              <a:t>research</a:t>
            </a:r>
            <a:endParaRPr sz="105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2191999" y="0"/>
                </a:lnTo>
                <a:lnTo>
                  <a:pt x="12191999" y="6857999"/>
                </a:lnTo>
                <a:close/>
              </a:path>
            </a:pathLst>
          </a:custGeom>
          <a:solidFill>
            <a:srgbClr val="FAF9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 spc="-100"/>
              <a:t>Evaluating</a:t>
            </a:r>
            <a:r>
              <a:rPr dirty="0" sz="2550" spc="-95"/>
              <a:t> </a:t>
            </a:r>
            <a:r>
              <a:rPr dirty="0" sz="2550" spc="-35"/>
              <a:t>Source</a:t>
            </a:r>
            <a:r>
              <a:rPr dirty="0" sz="2550" spc="-95"/>
              <a:t> </a:t>
            </a:r>
            <a:r>
              <a:rPr dirty="0" sz="2550" spc="-45"/>
              <a:t>Quality</a:t>
            </a:r>
            <a:endParaRPr sz="2550"/>
          </a:p>
        </p:txBody>
      </p:sp>
      <p:grpSp>
        <p:nvGrpSpPr>
          <p:cNvPr id="4" name="object 4"/>
          <p:cNvGrpSpPr/>
          <p:nvPr/>
        </p:nvGrpSpPr>
        <p:grpSpPr>
          <a:xfrm>
            <a:off x="657224" y="3448049"/>
            <a:ext cx="5276850" cy="390525"/>
            <a:chOff x="657224" y="3448049"/>
            <a:chExt cx="5276850" cy="390525"/>
          </a:xfrm>
        </p:grpSpPr>
        <p:sp>
          <p:nvSpPr>
            <p:cNvPr id="5" name="object 5"/>
            <p:cNvSpPr/>
            <p:nvPr/>
          </p:nvSpPr>
          <p:spPr>
            <a:xfrm>
              <a:off x="657224" y="3448049"/>
              <a:ext cx="5276850" cy="390525"/>
            </a:xfrm>
            <a:custGeom>
              <a:avLst/>
              <a:gdLst/>
              <a:ahLst/>
              <a:cxnLst/>
              <a:rect l="l" t="t" r="r" b="b"/>
              <a:pathLst>
                <a:path w="5276850" h="390525">
                  <a:moveTo>
                    <a:pt x="5237396" y="390524"/>
                  </a:moveTo>
                  <a:lnTo>
                    <a:pt x="39452" y="390524"/>
                  </a:lnTo>
                  <a:lnTo>
                    <a:pt x="33650" y="389370"/>
                  </a:lnTo>
                  <a:lnTo>
                    <a:pt x="1154" y="356874"/>
                  </a:lnTo>
                  <a:lnTo>
                    <a:pt x="0" y="351072"/>
                  </a:lnTo>
                  <a:lnTo>
                    <a:pt x="0" y="345041"/>
                  </a:lnTo>
                  <a:lnTo>
                    <a:pt x="0" y="39452"/>
                  </a:lnTo>
                  <a:lnTo>
                    <a:pt x="22505" y="5769"/>
                  </a:lnTo>
                  <a:lnTo>
                    <a:pt x="39452" y="0"/>
                  </a:lnTo>
                  <a:lnTo>
                    <a:pt x="5237396" y="0"/>
                  </a:lnTo>
                  <a:lnTo>
                    <a:pt x="5271078" y="22505"/>
                  </a:lnTo>
                  <a:lnTo>
                    <a:pt x="5276849" y="39452"/>
                  </a:lnTo>
                  <a:lnTo>
                    <a:pt x="5276849" y="351072"/>
                  </a:lnTo>
                  <a:lnTo>
                    <a:pt x="5254343" y="384753"/>
                  </a:lnTo>
                  <a:lnTo>
                    <a:pt x="5243198" y="389370"/>
                  </a:lnTo>
                  <a:lnTo>
                    <a:pt x="5237396" y="390524"/>
                  </a:lnTo>
                  <a:close/>
                </a:path>
              </a:pathLst>
            </a:custGeom>
            <a:solidFill>
              <a:srgbClr val="D9EC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917" y="3627620"/>
              <a:ext cx="113686" cy="11368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48840" y="2701448"/>
            <a:ext cx="5093970" cy="102361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>
                <a:solidFill>
                  <a:srgbClr val="2E3C4E"/>
                </a:solidFill>
                <a:latin typeface="Lucida Sans Unicode"/>
                <a:cs typeface="Lucida Sans Unicode"/>
              </a:rPr>
              <a:t>Scholarly</a:t>
            </a:r>
            <a:r>
              <a:rPr dirty="0" sz="1250" spc="-60">
                <a:solidFill>
                  <a:srgbClr val="2E3C4E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20">
                <a:solidFill>
                  <a:srgbClr val="2E3C4E"/>
                </a:solidFill>
                <a:latin typeface="Lucida Sans Unicode"/>
                <a:cs typeface="Lucida Sans Unicode"/>
              </a:rPr>
              <a:t>vs.</a:t>
            </a:r>
            <a:r>
              <a:rPr dirty="0" sz="1250" spc="-55">
                <a:solidFill>
                  <a:srgbClr val="2E3C4E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30">
                <a:solidFill>
                  <a:srgbClr val="2E3C4E"/>
                </a:solidFill>
                <a:latin typeface="Lucida Sans Unicode"/>
                <a:cs typeface="Lucida Sans Unicode"/>
              </a:rPr>
              <a:t>Supplemental</a:t>
            </a:r>
            <a:r>
              <a:rPr dirty="0" sz="1250" spc="-55">
                <a:solidFill>
                  <a:srgbClr val="2E3C4E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2E3C4E"/>
                </a:solidFill>
                <a:latin typeface="Lucida Sans Unicode"/>
                <a:cs typeface="Lucida Sans Unicode"/>
              </a:rPr>
              <a:t>Sources</a:t>
            </a:r>
            <a:endParaRPr sz="1250">
              <a:latin typeface="Lucida Sans Unicode"/>
              <a:cs typeface="Lucida Sans Unicode"/>
            </a:endParaRPr>
          </a:p>
          <a:p>
            <a:pPr marL="12700" marR="5080">
              <a:lnSpc>
                <a:spcPct val="106300"/>
              </a:lnSpc>
              <a:spcBef>
                <a:spcPts val="775"/>
              </a:spcBef>
            </a:pP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Your</a:t>
            </a:r>
            <a:r>
              <a:rPr dirty="0" sz="1000" spc="1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proposal</a:t>
            </a:r>
            <a:r>
              <a:rPr dirty="0" sz="1000" spc="2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must</a:t>
            </a:r>
            <a:r>
              <a:rPr dirty="0" sz="1000" spc="2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be</a:t>
            </a:r>
            <a:r>
              <a:rPr dirty="0" sz="1000" spc="2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grounded</a:t>
            </a:r>
            <a:r>
              <a:rPr dirty="0" sz="1000" spc="1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in</a:t>
            </a:r>
            <a:r>
              <a:rPr dirty="0" sz="1000" spc="2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 b="1">
                <a:solidFill>
                  <a:srgbClr val="374553"/>
                </a:solidFill>
                <a:latin typeface="Roboto"/>
                <a:cs typeface="Roboto"/>
              </a:rPr>
              <a:t>peer-reviewed</a:t>
            </a:r>
            <a:r>
              <a:rPr dirty="0" sz="1000" spc="20" b="1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 b="1">
                <a:solidFill>
                  <a:srgbClr val="374553"/>
                </a:solidFill>
                <a:latin typeface="Roboto"/>
                <a:cs typeface="Roboto"/>
              </a:rPr>
              <a:t>literature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.</a:t>
            </a:r>
            <a:r>
              <a:rPr dirty="0" sz="1000" spc="2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Supplemental</a:t>
            </a:r>
            <a:r>
              <a:rPr dirty="0" sz="1000" spc="1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reports</a:t>
            </a:r>
            <a:r>
              <a:rPr dirty="0" sz="1000" spc="2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 spc="-10">
                <a:solidFill>
                  <a:srgbClr val="374553"/>
                </a:solidFill>
                <a:latin typeface="Roboto"/>
                <a:cs typeface="Roboto"/>
              </a:rPr>
              <a:t>(e.g.,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IPCC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assessments)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provide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context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but</a:t>
            </a:r>
            <a:r>
              <a:rPr dirty="0" sz="100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do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not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replace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primary</a:t>
            </a:r>
            <a:r>
              <a:rPr dirty="0" sz="100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research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 spc="-10">
                <a:solidFill>
                  <a:srgbClr val="374553"/>
                </a:solidFill>
                <a:latin typeface="Roboto"/>
                <a:cs typeface="Roboto"/>
              </a:rPr>
              <a:t>articles.</a:t>
            </a:r>
            <a:endParaRPr sz="10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000">
              <a:latin typeface="Roboto"/>
              <a:cs typeface="Roboto"/>
            </a:endParaRPr>
          </a:p>
          <a:p>
            <a:pPr marL="434340">
              <a:lnSpc>
                <a:spcPct val="100000"/>
              </a:lnSpc>
            </a:pPr>
            <a:r>
              <a:rPr dirty="0" sz="1000" b="1">
                <a:latin typeface="Roboto"/>
                <a:cs typeface="Roboto"/>
              </a:rPr>
              <a:t>Minimum</a:t>
            </a:r>
            <a:r>
              <a:rPr dirty="0" sz="1000" spc="30" b="1">
                <a:latin typeface="Roboto"/>
                <a:cs typeface="Roboto"/>
              </a:rPr>
              <a:t> </a:t>
            </a:r>
            <a:r>
              <a:rPr dirty="0" sz="1000" b="1">
                <a:latin typeface="Roboto"/>
                <a:cs typeface="Roboto"/>
              </a:rPr>
              <a:t>10</a:t>
            </a:r>
            <a:r>
              <a:rPr dirty="0" sz="1000" spc="30" b="1">
                <a:latin typeface="Roboto"/>
                <a:cs typeface="Roboto"/>
              </a:rPr>
              <a:t> </a:t>
            </a:r>
            <a:r>
              <a:rPr dirty="0" sz="1000" b="1">
                <a:latin typeface="Roboto"/>
                <a:cs typeface="Roboto"/>
              </a:rPr>
              <a:t>references</a:t>
            </a:r>
            <a:r>
              <a:rPr dirty="0" sz="1000" spc="30" b="1">
                <a:latin typeface="Roboto"/>
                <a:cs typeface="Roboto"/>
              </a:rPr>
              <a:t> </a:t>
            </a:r>
            <a:r>
              <a:rPr dirty="0" sz="1000">
                <a:latin typeface="Roboto"/>
                <a:cs typeface="Roboto"/>
              </a:rPr>
              <a:t>required</a:t>
            </a:r>
            <a:r>
              <a:rPr dirty="0" sz="1000" spc="30">
                <a:latin typeface="Roboto"/>
                <a:cs typeface="Roboto"/>
              </a:rPr>
              <a:t> </a:t>
            </a:r>
            <a:r>
              <a:rPr dirty="0" sz="1000">
                <a:latin typeface="Roboto"/>
                <a:cs typeface="Roboto"/>
              </a:rPr>
              <a:t>in</a:t>
            </a:r>
            <a:r>
              <a:rPr dirty="0" sz="1000" spc="30">
                <a:latin typeface="Roboto"/>
                <a:cs typeface="Roboto"/>
              </a:rPr>
              <a:t> </a:t>
            </a:r>
            <a:r>
              <a:rPr dirty="0" sz="1000">
                <a:latin typeface="Roboto"/>
                <a:cs typeface="Roboto"/>
              </a:rPr>
              <a:t>the</a:t>
            </a:r>
            <a:r>
              <a:rPr dirty="0" sz="1000" spc="30">
                <a:latin typeface="Roboto"/>
                <a:cs typeface="Roboto"/>
              </a:rPr>
              <a:t> </a:t>
            </a:r>
            <a:r>
              <a:rPr dirty="0" sz="1000">
                <a:latin typeface="Roboto"/>
                <a:cs typeface="Roboto"/>
              </a:rPr>
              <a:t>final</a:t>
            </a:r>
            <a:r>
              <a:rPr dirty="0" sz="1000" spc="30">
                <a:latin typeface="Roboto"/>
                <a:cs typeface="Roboto"/>
              </a:rPr>
              <a:t> </a:t>
            </a:r>
            <a:r>
              <a:rPr dirty="0" sz="1000" spc="-10">
                <a:latin typeface="Roboto"/>
                <a:cs typeface="Roboto"/>
              </a:rPr>
              <a:t>proposal.</a:t>
            </a:r>
            <a:endParaRPr sz="1000">
              <a:latin typeface="Roboto"/>
              <a:cs typeface="Roboto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7450" y="1181100"/>
            <a:ext cx="4219574" cy="42195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57224" y="5600699"/>
            <a:ext cx="5391150" cy="714375"/>
            <a:chOff x="657224" y="5600699"/>
            <a:chExt cx="5391150" cy="714375"/>
          </a:xfrm>
        </p:grpSpPr>
        <p:sp>
          <p:nvSpPr>
            <p:cNvPr id="10" name="object 10"/>
            <p:cNvSpPr/>
            <p:nvPr/>
          </p:nvSpPr>
          <p:spPr>
            <a:xfrm>
              <a:off x="666749" y="5610224"/>
              <a:ext cx="5372100" cy="695325"/>
            </a:xfrm>
            <a:custGeom>
              <a:avLst/>
              <a:gdLst/>
              <a:ahLst/>
              <a:cxnLst/>
              <a:rect l="l" t="t" r="r" b="b"/>
              <a:pathLst>
                <a:path w="5372100" h="695325">
                  <a:moveTo>
                    <a:pt x="5340908" y="695324"/>
                  </a:moveTo>
                  <a:lnTo>
                    <a:pt x="62296" y="695324"/>
                  </a:lnTo>
                  <a:lnTo>
                    <a:pt x="57961" y="694897"/>
                  </a:lnTo>
                  <a:lnTo>
                    <a:pt x="22624" y="678891"/>
                  </a:lnTo>
                  <a:lnTo>
                    <a:pt x="2135" y="645950"/>
                  </a:lnTo>
                  <a:lnTo>
                    <a:pt x="0" y="633027"/>
                  </a:lnTo>
                  <a:lnTo>
                    <a:pt x="0" y="628649"/>
                  </a:lnTo>
                  <a:lnTo>
                    <a:pt x="0" y="62296"/>
                  </a:lnTo>
                  <a:lnTo>
                    <a:pt x="13669" y="25992"/>
                  </a:lnTo>
                  <a:lnTo>
                    <a:pt x="45204" y="3399"/>
                  </a:lnTo>
                  <a:lnTo>
                    <a:pt x="5340908" y="0"/>
                  </a:lnTo>
                  <a:lnTo>
                    <a:pt x="5345495" y="912"/>
                  </a:lnTo>
                  <a:lnTo>
                    <a:pt x="5372099" y="31189"/>
                  </a:lnTo>
                  <a:lnTo>
                    <a:pt x="5372099" y="664133"/>
                  </a:lnTo>
                  <a:lnTo>
                    <a:pt x="5345495" y="694412"/>
                  </a:lnTo>
                  <a:lnTo>
                    <a:pt x="5340908" y="695324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66749" y="5610224"/>
              <a:ext cx="5372100" cy="695325"/>
            </a:xfrm>
            <a:custGeom>
              <a:avLst/>
              <a:gdLst/>
              <a:ahLst/>
              <a:cxnLst/>
              <a:rect l="l" t="t" r="r" b="b"/>
              <a:pathLst>
                <a:path w="5372100" h="695325">
                  <a:moveTo>
                    <a:pt x="0" y="628649"/>
                  </a:moveTo>
                  <a:lnTo>
                    <a:pt x="0" y="66674"/>
                  </a:lnTo>
                  <a:lnTo>
                    <a:pt x="0" y="62296"/>
                  </a:lnTo>
                  <a:lnTo>
                    <a:pt x="427" y="57960"/>
                  </a:lnTo>
                  <a:lnTo>
                    <a:pt x="1281" y="53667"/>
                  </a:lnTo>
                  <a:lnTo>
                    <a:pt x="2135" y="49373"/>
                  </a:lnTo>
                  <a:lnTo>
                    <a:pt x="3399" y="45203"/>
                  </a:lnTo>
                  <a:lnTo>
                    <a:pt x="5075" y="41159"/>
                  </a:lnTo>
                  <a:lnTo>
                    <a:pt x="6750" y="37114"/>
                  </a:lnTo>
                  <a:lnTo>
                    <a:pt x="8804" y="33271"/>
                  </a:lnTo>
                  <a:lnTo>
                    <a:pt x="37114" y="6750"/>
                  </a:lnTo>
                  <a:lnTo>
                    <a:pt x="66674" y="0"/>
                  </a:lnTo>
                  <a:lnTo>
                    <a:pt x="5336140" y="0"/>
                  </a:lnTo>
                  <a:lnTo>
                    <a:pt x="5340908" y="0"/>
                  </a:lnTo>
                  <a:lnTo>
                    <a:pt x="5371186" y="26603"/>
                  </a:lnTo>
                  <a:lnTo>
                    <a:pt x="5372099" y="35958"/>
                  </a:lnTo>
                  <a:lnTo>
                    <a:pt x="5372099" y="659366"/>
                  </a:lnTo>
                  <a:lnTo>
                    <a:pt x="5372099" y="664133"/>
                  </a:lnTo>
                  <a:lnTo>
                    <a:pt x="5371186" y="668720"/>
                  </a:lnTo>
                  <a:lnTo>
                    <a:pt x="5369361" y="673126"/>
                  </a:lnTo>
                  <a:lnTo>
                    <a:pt x="5367536" y="677531"/>
                  </a:lnTo>
                  <a:lnTo>
                    <a:pt x="5336140" y="695324"/>
                  </a:lnTo>
                  <a:lnTo>
                    <a:pt x="66674" y="695324"/>
                  </a:lnTo>
                  <a:lnTo>
                    <a:pt x="29632" y="684087"/>
                  </a:lnTo>
                  <a:lnTo>
                    <a:pt x="5075" y="654164"/>
                  </a:lnTo>
                  <a:lnTo>
                    <a:pt x="3399" y="650120"/>
                  </a:lnTo>
                  <a:lnTo>
                    <a:pt x="2135" y="645950"/>
                  </a:lnTo>
                  <a:lnTo>
                    <a:pt x="1281" y="641656"/>
                  </a:lnTo>
                  <a:lnTo>
                    <a:pt x="427" y="637363"/>
                  </a:lnTo>
                  <a:lnTo>
                    <a:pt x="0" y="633027"/>
                  </a:lnTo>
                  <a:lnTo>
                    <a:pt x="0" y="628649"/>
                  </a:lnTo>
                  <a:close/>
                </a:path>
              </a:pathLst>
            </a:custGeom>
            <a:ln w="19049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74017" y="5612577"/>
            <a:ext cx="3538220" cy="56070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500" spc="135">
                <a:latin typeface="Segoe UI Symbol"/>
                <a:cs typeface="Segoe UI Symbol"/>
              </a:rPr>
              <a:t>✅</a:t>
            </a:r>
            <a:r>
              <a:rPr dirty="0" sz="1500" spc="-80">
                <a:latin typeface="Segoe UI Symbol"/>
                <a:cs typeface="Segoe UI Symbol"/>
              </a:rPr>
              <a:t> </a:t>
            </a:r>
            <a:r>
              <a:rPr dirty="0" sz="1250">
                <a:solidFill>
                  <a:srgbClr val="374553"/>
                </a:solidFill>
                <a:latin typeface="Lucida Sans Unicode"/>
                <a:cs typeface="Lucida Sans Unicode"/>
              </a:rPr>
              <a:t>Primary</a:t>
            </a:r>
            <a:r>
              <a:rPr dirty="0" sz="1250" spc="-15">
                <a:solidFill>
                  <a:srgbClr val="374553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Lucida Sans Unicode"/>
                <a:cs typeface="Lucida Sans Unicode"/>
              </a:rPr>
              <a:t>Sources</a:t>
            </a:r>
            <a:endParaRPr sz="12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 spc="-40">
                <a:solidFill>
                  <a:srgbClr val="374553"/>
                </a:solidFill>
                <a:latin typeface="Roboto"/>
                <a:cs typeface="Roboto"/>
              </a:rPr>
              <a:t>Peer-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reviewed</a:t>
            </a:r>
            <a:r>
              <a:rPr dirty="0" sz="1000" spc="-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journal articles</a:t>
            </a:r>
            <a:r>
              <a:rPr dirty="0" sz="1000" spc="-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with original</a:t>
            </a:r>
            <a:r>
              <a:rPr dirty="0" sz="1000" spc="-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data and </a:t>
            </a:r>
            <a:r>
              <a:rPr dirty="0" sz="1000" spc="-10">
                <a:solidFill>
                  <a:srgbClr val="374553"/>
                </a:solidFill>
                <a:latin typeface="Roboto"/>
                <a:cs typeface="Roboto"/>
              </a:rPr>
              <a:t>methods</a:t>
            </a:r>
            <a:endParaRPr sz="1000">
              <a:latin typeface="Roboto"/>
              <a:cs typeface="Robo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43624" y="5600699"/>
            <a:ext cx="5391150" cy="714375"/>
            <a:chOff x="6143624" y="5600699"/>
            <a:chExt cx="5391150" cy="714375"/>
          </a:xfrm>
        </p:grpSpPr>
        <p:sp>
          <p:nvSpPr>
            <p:cNvPr id="14" name="object 14"/>
            <p:cNvSpPr/>
            <p:nvPr/>
          </p:nvSpPr>
          <p:spPr>
            <a:xfrm>
              <a:off x="6153149" y="5610224"/>
              <a:ext cx="5372100" cy="695325"/>
            </a:xfrm>
            <a:custGeom>
              <a:avLst/>
              <a:gdLst/>
              <a:ahLst/>
              <a:cxnLst/>
              <a:rect l="l" t="t" r="r" b="b"/>
              <a:pathLst>
                <a:path w="5372100" h="695325">
                  <a:moveTo>
                    <a:pt x="5340908" y="695324"/>
                  </a:moveTo>
                  <a:lnTo>
                    <a:pt x="62296" y="695324"/>
                  </a:lnTo>
                  <a:lnTo>
                    <a:pt x="57960" y="694897"/>
                  </a:lnTo>
                  <a:lnTo>
                    <a:pt x="22624" y="678891"/>
                  </a:lnTo>
                  <a:lnTo>
                    <a:pt x="2134" y="645950"/>
                  </a:lnTo>
                  <a:lnTo>
                    <a:pt x="0" y="633027"/>
                  </a:lnTo>
                  <a:lnTo>
                    <a:pt x="0" y="628649"/>
                  </a:lnTo>
                  <a:lnTo>
                    <a:pt x="0" y="62296"/>
                  </a:lnTo>
                  <a:lnTo>
                    <a:pt x="13668" y="25992"/>
                  </a:lnTo>
                  <a:lnTo>
                    <a:pt x="45203" y="3399"/>
                  </a:lnTo>
                  <a:lnTo>
                    <a:pt x="5340908" y="0"/>
                  </a:lnTo>
                  <a:lnTo>
                    <a:pt x="5345495" y="912"/>
                  </a:lnTo>
                  <a:lnTo>
                    <a:pt x="5372098" y="31189"/>
                  </a:lnTo>
                  <a:lnTo>
                    <a:pt x="5372098" y="664133"/>
                  </a:lnTo>
                  <a:lnTo>
                    <a:pt x="5345495" y="694412"/>
                  </a:lnTo>
                  <a:lnTo>
                    <a:pt x="5340908" y="695324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153149" y="5610224"/>
              <a:ext cx="5372100" cy="695325"/>
            </a:xfrm>
            <a:custGeom>
              <a:avLst/>
              <a:gdLst/>
              <a:ahLst/>
              <a:cxnLst/>
              <a:rect l="l" t="t" r="r" b="b"/>
              <a:pathLst>
                <a:path w="5372100" h="695325">
                  <a:moveTo>
                    <a:pt x="0" y="628649"/>
                  </a:moveTo>
                  <a:lnTo>
                    <a:pt x="0" y="66674"/>
                  </a:lnTo>
                  <a:lnTo>
                    <a:pt x="0" y="62296"/>
                  </a:lnTo>
                  <a:lnTo>
                    <a:pt x="426" y="57960"/>
                  </a:lnTo>
                  <a:lnTo>
                    <a:pt x="1280" y="53667"/>
                  </a:lnTo>
                  <a:lnTo>
                    <a:pt x="2134" y="49373"/>
                  </a:lnTo>
                  <a:lnTo>
                    <a:pt x="3399" y="45203"/>
                  </a:lnTo>
                  <a:lnTo>
                    <a:pt x="19528" y="19528"/>
                  </a:lnTo>
                  <a:lnTo>
                    <a:pt x="22624" y="16432"/>
                  </a:lnTo>
                  <a:lnTo>
                    <a:pt x="53667" y="1281"/>
                  </a:lnTo>
                  <a:lnTo>
                    <a:pt x="57960" y="427"/>
                  </a:lnTo>
                  <a:lnTo>
                    <a:pt x="62296" y="0"/>
                  </a:lnTo>
                  <a:lnTo>
                    <a:pt x="66674" y="0"/>
                  </a:lnTo>
                  <a:lnTo>
                    <a:pt x="5336141" y="0"/>
                  </a:lnTo>
                  <a:lnTo>
                    <a:pt x="5340908" y="0"/>
                  </a:lnTo>
                  <a:lnTo>
                    <a:pt x="5371185" y="26603"/>
                  </a:lnTo>
                  <a:lnTo>
                    <a:pt x="5372099" y="35958"/>
                  </a:lnTo>
                  <a:lnTo>
                    <a:pt x="5372099" y="659366"/>
                  </a:lnTo>
                  <a:lnTo>
                    <a:pt x="5349900" y="692587"/>
                  </a:lnTo>
                  <a:lnTo>
                    <a:pt x="5336141" y="695324"/>
                  </a:lnTo>
                  <a:lnTo>
                    <a:pt x="66674" y="695324"/>
                  </a:lnTo>
                  <a:lnTo>
                    <a:pt x="62296" y="695324"/>
                  </a:lnTo>
                  <a:lnTo>
                    <a:pt x="57960" y="694897"/>
                  </a:lnTo>
                  <a:lnTo>
                    <a:pt x="53667" y="694043"/>
                  </a:lnTo>
                  <a:lnTo>
                    <a:pt x="49372" y="693189"/>
                  </a:lnTo>
                  <a:lnTo>
                    <a:pt x="16432" y="672700"/>
                  </a:lnTo>
                  <a:lnTo>
                    <a:pt x="1280" y="641656"/>
                  </a:lnTo>
                  <a:lnTo>
                    <a:pt x="426" y="637363"/>
                  </a:lnTo>
                  <a:lnTo>
                    <a:pt x="0" y="633027"/>
                  </a:lnTo>
                  <a:lnTo>
                    <a:pt x="0" y="628649"/>
                  </a:lnTo>
                  <a:close/>
                </a:path>
              </a:pathLst>
            </a:custGeom>
            <a:ln w="19049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6353125" y="5612577"/>
            <a:ext cx="4410075" cy="56070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500" spc="360">
                <a:latin typeface="Segoe UI Symbol"/>
                <a:cs typeface="Segoe UI Symbol"/>
              </a:rPr>
              <a:t>⚠</a:t>
            </a:r>
            <a:r>
              <a:rPr dirty="0" sz="1500" spc="-100">
                <a:latin typeface="Segoe UI Symbol"/>
                <a:cs typeface="Segoe UI Symbol"/>
              </a:rPr>
              <a:t> </a:t>
            </a:r>
            <a:r>
              <a:rPr dirty="0" sz="1250" spc="-30">
                <a:solidFill>
                  <a:srgbClr val="374553"/>
                </a:solidFill>
                <a:latin typeface="Lucida Sans Unicode"/>
                <a:cs typeface="Lucida Sans Unicode"/>
              </a:rPr>
              <a:t>Supplemental</a:t>
            </a:r>
            <a:r>
              <a:rPr dirty="0" sz="1250" spc="-15">
                <a:solidFill>
                  <a:srgbClr val="374553"/>
                </a:solidFill>
                <a:latin typeface="Lucida Sans Unicode"/>
                <a:cs typeface="Lucida Sans Unicode"/>
              </a:rPr>
              <a:t> </a:t>
            </a:r>
            <a:r>
              <a:rPr dirty="0" sz="1250" spc="-10">
                <a:solidFill>
                  <a:srgbClr val="374553"/>
                </a:solidFill>
                <a:latin typeface="Lucida Sans Unicode"/>
                <a:cs typeface="Lucida Sans Unicode"/>
              </a:rPr>
              <a:t>Sources</a:t>
            </a:r>
            <a:endParaRPr sz="12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IPCC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reports,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agency</a:t>
            </a:r>
            <a:r>
              <a:rPr dirty="0" sz="100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publications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—</a:t>
            </a:r>
            <a:r>
              <a:rPr dirty="0" sz="100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useful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for</a:t>
            </a:r>
            <a:r>
              <a:rPr dirty="0" sz="100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framing,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not</a:t>
            </a:r>
            <a:r>
              <a:rPr dirty="0" sz="100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as</a:t>
            </a:r>
            <a:r>
              <a:rPr dirty="0" sz="1000" spc="5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>
                <a:solidFill>
                  <a:srgbClr val="374553"/>
                </a:solidFill>
                <a:latin typeface="Roboto"/>
                <a:cs typeface="Roboto"/>
              </a:rPr>
              <a:t>core</a:t>
            </a:r>
            <a:r>
              <a:rPr dirty="0" sz="1000" spc="10">
                <a:solidFill>
                  <a:srgbClr val="374553"/>
                </a:solidFill>
                <a:latin typeface="Roboto"/>
                <a:cs typeface="Roboto"/>
              </a:rPr>
              <a:t> </a:t>
            </a:r>
            <a:r>
              <a:rPr dirty="0" sz="1000" spc="-10">
                <a:solidFill>
                  <a:srgbClr val="374553"/>
                </a:solidFill>
                <a:latin typeface="Roboto"/>
                <a:cs typeface="Roboto"/>
              </a:rPr>
              <a:t>evidence</a:t>
            </a:r>
            <a:endParaRPr sz="1000">
              <a:latin typeface="Roboto"/>
              <a:cs typeface="Robot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224" y="5600699"/>
            <a:ext cx="76199" cy="71437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143624" y="5600699"/>
            <a:ext cx="5953125" cy="1162050"/>
            <a:chOff x="6143624" y="5600699"/>
            <a:chExt cx="5953125" cy="116205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624" y="5600699"/>
              <a:ext cx="76199" cy="714374"/>
            </a:xfrm>
            <a:prstGeom prst="rect">
              <a:avLst/>
            </a:prstGeom>
          </p:spPr>
        </p:pic>
        <p:pic>
          <p:nvPicPr>
            <p:cNvPr id="20" name="object 20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42245" y="6343650"/>
              <a:ext cx="1754504" cy="419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220842" y="995711"/>
            <a:ext cx="6281420" cy="5645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5"/>
              <a:t>Scoring</a:t>
            </a:r>
            <a:r>
              <a:rPr dirty="0" spc="-175"/>
              <a:t> </a:t>
            </a:r>
            <a:r>
              <a:rPr dirty="0" spc="-105"/>
              <a:t>"Excellent"</a:t>
            </a:r>
            <a:r>
              <a:rPr dirty="0" spc="-170"/>
              <a:t> </a:t>
            </a:r>
            <a:r>
              <a:rPr dirty="0" spc="-55"/>
              <a:t>on</a:t>
            </a:r>
            <a:r>
              <a:rPr dirty="0" spc="-170"/>
              <a:t> </a:t>
            </a:r>
            <a:r>
              <a:rPr dirty="0" spc="-65"/>
              <a:t>Content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20842" y="1794859"/>
            <a:ext cx="6177915" cy="539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500"/>
              </a:lnSpc>
              <a:spcBef>
                <a:spcPts val="95"/>
              </a:spcBef>
            </a:pP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The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rubric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rewards</a:t>
            </a:r>
            <a:r>
              <a:rPr dirty="0" sz="140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depth,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precision,</a:t>
            </a:r>
            <a:r>
              <a:rPr dirty="0" sz="140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scientific</a:t>
            </a:r>
            <a:r>
              <a:rPr dirty="0" sz="140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74552"/>
                </a:solidFill>
                <a:latin typeface="Roboto"/>
                <a:cs typeface="Roboto"/>
              </a:rPr>
              <a:t>rigor.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Align</a:t>
            </a:r>
            <a:r>
              <a:rPr dirty="0" sz="140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every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section</a:t>
            </a:r>
            <a:r>
              <a:rPr dirty="0" sz="140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25">
                <a:solidFill>
                  <a:srgbClr val="374552"/>
                </a:solidFill>
                <a:latin typeface="Roboto"/>
                <a:cs typeface="Roboto"/>
              </a:rPr>
              <a:t>of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your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proposal</a:t>
            </a:r>
            <a:r>
              <a:rPr dirty="0" sz="140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with</a:t>
            </a:r>
            <a:r>
              <a:rPr dirty="0" sz="140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these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three</a:t>
            </a:r>
            <a:r>
              <a:rPr dirty="0" sz="140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criteria.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29225" y="2562225"/>
            <a:ext cx="3067050" cy="1809750"/>
            <a:chOff x="5229225" y="2562225"/>
            <a:chExt cx="3067050" cy="1809750"/>
          </a:xfrm>
        </p:grpSpPr>
        <p:sp>
          <p:nvSpPr>
            <p:cNvPr id="6" name="object 6"/>
            <p:cNvSpPr/>
            <p:nvPr/>
          </p:nvSpPr>
          <p:spPr>
            <a:xfrm>
              <a:off x="5233987" y="2566987"/>
              <a:ext cx="3057525" cy="1800225"/>
            </a:xfrm>
            <a:custGeom>
              <a:avLst/>
              <a:gdLst/>
              <a:ahLst/>
              <a:cxnLst/>
              <a:rect l="l" t="t" r="r" b="b"/>
              <a:pathLst>
                <a:path w="3057525" h="1800225">
                  <a:moveTo>
                    <a:pt x="3007131" y="0"/>
                  </a:moveTo>
                  <a:lnTo>
                    <a:pt x="50380" y="0"/>
                  </a:lnTo>
                  <a:lnTo>
                    <a:pt x="42976" y="1473"/>
                  </a:lnTo>
                  <a:lnTo>
                    <a:pt x="7365" y="28740"/>
                  </a:lnTo>
                  <a:lnTo>
                    <a:pt x="0" y="50380"/>
                  </a:lnTo>
                  <a:lnTo>
                    <a:pt x="0" y="1749843"/>
                  </a:lnTo>
                  <a:lnTo>
                    <a:pt x="22453" y="1788655"/>
                  </a:lnTo>
                  <a:lnTo>
                    <a:pt x="50380" y="1800224"/>
                  </a:lnTo>
                  <a:lnTo>
                    <a:pt x="3007131" y="1800224"/>
                  </a:lnTo>
                  <a:lnTo>
                    <a:pt x="3045955" y="1777758"/>
                  </a:lnTo>
                  <a:lnTo>
                    <a:pt x="3057524" y="1749843"/>
                  </a:lnTo>
                  <a:lnTo>
                    <a:pt x="3057524" y="50380"/>
                  </a:lnTo>
                  <a:lnTo>
                    <a:pt x="3035058" y="11569"/>
                  </a:lnTo>
                  <a:lnTo>
                    <a:pt x="3007131" y="0"/>
                  </a:lnTo>
                  <a:close/>
                </a:path>
              </a:pathLst>
            </a:custGeom>
            <a:solidFill>
              <a:srgbClr val="D9ED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8749" y="2571750"/>
              <a:ext cx="3047999" cy="17906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33987" y="2566987"/>
              <a:ext cx="3057525" cy="1800225"/>
            </a:xfrm>
            <a:custGeom>
              <a:avLst/>
              <a:gdLst/>
              <a:ahLst/>
              <a:cxnLst/>
              <a:rect l="l" t="t" r="r" b="b"/>
              <a:pathLst>
                <a:path w="3057525" h="1800225">
                  <a:moveTo>
                    <a:pt x="0" y="1742135"/>
                  </a:moveTo>
                  <a:lnTo>
                    <a:pt x="0" y="58089"/>
                  </a:lnTo>
                  <a:lnTo>
                    <a:pt x="0" y="54267"/>
                  </a:lnTo>
                  <a:lnTo>
                    <a:pt x="368" y="50495"/>
                  </a:lnTo>
                  <a:lnTo>
                    <a:pt x="1117" y="46761"/>
                  </a:lnTo>
                  <a:lnTo>
                    <a:pt x="1854" y="43014"/>
                  </a:lnTo>
                  <a:lnTo>
                    <a:pt x="2959" y="39382"/>
                  </a:lnTo>
                  <a:lnTo>
                    <a:pt x="4419" y="35852"/>
                  </a:lnTo>
                  <a:lnTo>
                    <a:pt x="5880" y="32334"/>
                  </a:lnTo>
                  <a:lnTo>
                    <a:pt x="7670" y="28981"/>
                  </a:lnTo>
                  <a:lnTo>
                    <a:pt x="9791" y="25819"/>
                  </a:lnTo>
                  <a:lnTo>
                    <a:pt x="11912" y="22644"/>
                  </a:lnTo>
                  <a:lnTo>
                    <a:pt x="25819" y="9791"/>
                  </a:lnTo>
                  <a:lnTo>
                    <a:pt x="28981" y="7670"/>
                  </a:lnTo>
                  <a:lnTo>
                    <a:pt x="46761" y="1117"/>
                  </a:lnTo>
                  <a:lnTo>
                    <a:pt x="50495" y="368"/>
                  </a:lnTo>
                  <a:lnTo>
                    <a:pt x="54267" y="0"/>
                  </a:lnTo>
                  <a:lnTo>
                    <a:pt x="58089" y="0"/>
                  </a:lnTo>
                  <a:lnTo>
                    <a:pt x="2999435" y="0"/>
                  </a:lnTo>
                  <a:lnTo>
                    <a:pt x="3003257" y="0"/>
                  </a:lnTo>
                  <a:lnTo>
                    <a:pt x="3007029" y="368"/>
                  </a:lnTo>
                  <a:lnTo>
                    <a:pt x="3010763" y="1117"/>
                  </a:lnTo>
                  <a:lnTo>
                    <a:pt x="3014510" y="1854"/>
                  </a:lnTo>
                  <a:lnTo>
                    <a:pt x="3031705" y="9791"/>
                  </a:lnTo>
                  <a:lnTo>
                    <a:pt x="3034880" y="11899"/>
                  </a:lnTo>
                  <a:lnTo>
                    <a:pt x="3047733" y="25819"/>
                  </a:lnTo>
                  <a:lnTo>
                    <a:pt x="3049854" y="28981"/>
                  </a:lnTo>
                  <a:lnTo>
                    <a:pt x="3056407" y="46761"/>
                  </a:lnTo>
                  <a:lnTo>
                    <a:pt x="3057156" y="50495"/>
                  </a:lnTo>
                  <a:lnTo>
                    <a:pt x="3057525" y="54267"/>
                  </a:lnTo>
                  <a:lnTo>
                    <a:pt x="3057525" y="58089"/>
                  </a:lnTo>
                  <a:lnTo>
                    <a:pt x="3057525" y="1742135"/>
                  </a:lnTo>
                  <a:lnTo>
                    <a:pt x="3057525" y="1745957"/>
                  </a:lnTo>
                  <a:lnTo>
                    <a:pt x="3057156" y="1749729"/>
                  </a:lnTo>
                  <a:lnTo>
                    <a:pt x="3056407" y="1753463"/>
                  </a:lnTo>
                  <a:lnTo>
                    <a:pt x="3055670" y="1757210"/>
                  </a:lnTo>
                  <a:lnTo>
                    <a:pt x="3047733" y="1774405"/>
                  </a:lnTo>
                  <a:lnTo>
                    <a:pt x="3045612" y="1777580"/>
                  </a:lnTo>
                  <a:lnTo>
                    <a:pt x="3043212" y="1780514"/>
                  </a:lnTo>
                  <a:lnTo>
                    <a:pt x="3040507" y="1783207"/>
                  </a:lnTo>
                  <a:lnTo>
                    <a:pt x="3037814" y="1785912"/>
                  </a:lnTo>
                  <a:lnTo>
                    <a:pt x="3034880" y="1788312"/>
                  </a:lnTo>
                  <a:lnTo>
                    <a:pt x="3031705" y="1790433"/>
                  </a:lnTo>
                  <a:lnTo>
                    <a:pt x="3028543" y="1792554"/>
                  </a:lnTo>
                  <a:lnTo>
                    <a:pt x="3010763" y="1799107"/>
                  </a:lnTo>
                  <a:lnTo>
                    <a:pt x="3007029" y="1799856"/>
                  </a:lnTo>
                  <a:lnTo>
                    <a:pt x="3003257" y="1800225"/>
                  </a:lnTo>
                  <a:lnTo>
                    <a:pt x="2999435" y="1800225"/>
                  </a:lnTo>
                  <a:lnTo>
                    <a:pt x="58089" y="1800225"/>
                  </a:lnTo>
                  <a:lnTo>
                    <a:pt x="54267" y="1800225"/>
                  </a:lnTo>
                  <a:lnTo>
                    <a:pt x="50495" y="1799856"/>
                  </a:lnTo>
                  <a:lnTo>
                    <a:pt x="46761" y="1799107"/>
                  </a:lnTo>
                  <a:lnTo>
                    <a:pt x="43014" y="1798370"/>
                  </a:lnTo>
                  <a:lnTo>
                    <a:pt x="25819" y="1790433"/>
                  </a:lnTo>
                  <a:lnTo>
                    <a:pt x="22644" y="1788312"/>
                  </a:lnTo>
                  <a:lnTo>
                    <a:pt x="9791" y="1774405"/>
                  </a:lnTo>
                  <a:lnTo>
                    <a:pt x="7670" y="1771243"/>
                  </a:lnTo>
                  <a:lnTo>
                    <a:pt x="1117" y="1753463"/>
                  </a:lnTo>
                  <a:lnTo>
                    <a:pt x="368" y="1749729"/>
                  </a:lnTo>
                  <a:lnTo>
                    <a:pt x="0" y="1745957"/>
                  </a:lnTo>
                  <a:lnTo>
                    <a:pt x="0" y="1742135"/>
                  </a:lnTo>
                  <a:close/>
                </a:path>
              </a:pathLst>
            </a:custGeom>
            <a:ln w="9525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5409856" y="2586616"/>
            <a:ext cx="2683510" cy="1567815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1750" spc="-60">
                <a:solidFill>
                  <a:srgbClr val="374552"/>
                </a:solidFill>
                <a:latin typeface="Lucida Sans Unicode"/>
                <a:cs typeface="Lucida Sans Unicode"/>
              </a:rPr>
              <a:t>Technically</a:t>
            </a:r>
            <a:r>
              <a:rPr dirty="0" sz="1750" spc="-35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750" spc="-10">
                <a:solidFill>
                  <a:srgbClr val="374552"/>
                </a:solidFill>
                <a:latin typeface="Lucida Sans Unicode"/>
                <a:cs typeface="Lucida Sans Unicode"/>
              </a:rPr>
              <a:t>Sound</a:t>
            </a:r>
            <a:endParaRPr sz="1750">
              <a:latin typeface="Lucida Sans Unicode"/>
              <a:cs typeface="Lucida Sans Unicode"/>
            </a:endParaRPr>
          </a:p>
          <a:p>
            <a:pPr marL="12700" marR="5080">
              <a:lnSpc>
                <a:spcPct val="123500"/>
              </a:lnSpc>
              <a:spcBef>
                <a:spcPts val="555"/>
              </a:spcBef>
            </a:pP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Methods</a:t>
            </a:r>
            <a:r>
              <a:rPr dirty="0" sz="1400" spc="-6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data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interpretations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must</a:t>
            </a:r>
            <a:r>
              <a:rPr dirty="0" sz="140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be</a:t>
            </a:r>
            <a:r>
              <a:rPr dirty="0" sz="140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accurate</a:t>
            </a:r>
            <a:r>
              <a:rPr dirty="0" sz="140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40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consistent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with</a:t>
            </a:r>
            <a:r>
              <a:rPr dirty="0" sz="1400" spc="-6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current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paleoclimate literature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467725" y="2562225"/>
            <a:ext cx="3067050" cy="1809750"/>
            <a:chOff x="8467725" y="2562225"/>
            <a:chExt cx="3067050" cy="1809750"/>
          </a:xfrm>
        </p:grpSpPr>
        <p:sp>
          <p:nvSpPr>
            <p:cNvPr id="11" name="object 11"/>
            <p:cNvSpPr/>
            <p:nvPr/>
          </p:nvSpPr>
          <p:spPr>
            <a:xfrm>
              <a:off x="8472486" y="2566987"/>
              <a:ext cx="3057525" cy="1800225"/>
            </a:xfrm>
            <a:custGeom>
              <a:avLst/>
              <a:gdLst/>
              <a:ahLst/>
              <a:cxnLst/>
              <a:rect l="l" t="t" r="r" b="b"/>
              <a:pathLst>
                <a:path w="3057525" h="1800225">
                  <a:moveTo>
                    <a:pt x="3007131" y="0"/>
                  </a:moveTo>
                  <a:lnTo>
                    <a:pt x="50380" y="0"/>
                  </a:lnTo>
                  <a:lnTo>
                    <a:pt x="42976" y="1473"/>
                  </a:lnTo>
                  <a:lnTo>
                    <a:pt x="7365" y="28740"/>
                  </a:lnTo>
                  <a:lnTo>
                    <a:pt x="0" y="50380"/>
                  </a:lnTo>
                  <a:lnTo>
                    <a:pt x="0" y="1749843"/>
                  </a:lnTo>
                  <a:lnTo>
                    <a:pt x="22453" y="1788655"/>
                  </a:lnTo>
                  <a:lnTo>
                    <a:pt x="50380" y="1800224"/>
                  </a:lnTo>
                  <a:lnTo>
                    <a:pt x="3007131" y="1800224"/>
                  </a:lnTo>
                  <a:lnTo>
                    <a:pt x="3045955" y="1777758"/>
                  </a:lnTo>
                  <a:lnTo>
                    <a:pt x="3057524" y="1749843"/>
                  </a:lnTo>
                  <a:lnTo>
                    <a:pt x="3057524" y="50380"/>
                  </a:lnTo>
                  <a:lnTo>
                    <a:pt x="3035058" y="11569"/>
                  </a:lnTo>
                  <a:lnTo>
                    <a:pt x="3007131" y="0"/>
                  </a:lnTo>
                  <a:close/>
                </a:path>
              </a:pathLst>
            </a:custGeom>
            <a:solidFill>
              <a:srgbClr val="D9ED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77249" y="2571750"/>
              <a:ext cx="3047999" cy="17906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472487" y="2566987"/>
              <a:ext cx="3057525" cy="1800225"/>
            </a:xfrm>
            <a:custGeom>
              <a:avLst/>
              <a:gdLst/>
              <a:ahLst/>
              <a:cxnLst/>
              <a:rect l="l" t="t" r="r" b="b"/>
              <a:pathLst>
                <a:path w="3057525" h="1800225">
                  <a:moveTo>
                    <a:pt x="0" y="1742135"/>
                  </a:moveTo>
                  <a:lnTo>
                    <a:pt x="0" y="58089"/>
                  </a:lnTo>
                  <a:lnTo>
                    <a:pt x="0" y="54267"/>
                  </a:lnTo>
                  <a:lnTo>
                    <a:pt x="368" y="50495"/>
                  </a:lnTo>
                  <a:lnTo>
                    <a:pt x="1117" y="46761"/>
                  </a:lnTo>
                  <a:lnTo>
                    <a:pt x="1854" y="43014"/>
                  </a:lnTo>
                  <a:lnTo>
                    <a:pt x="2959" y="39382"/>
                  </a:lnTo>
                  <a:lnTo>
                    <a:pt x="4419" y="35852"/>
                  </a:lnTo>
                  <a:lnTo>
                    <a:pt x="5880" y="32334"/>
                  </a:lnTo>
                  <a:lnTo>
                    <a:pt x="7670" y="28981"/>
                  </a:lnTo>
                  <a:lnTo>
                    <a:pt x="9791" y="25819"/>
                  </a:lnTo>
                  <a:lnTo>
                    <a:pt x="11912" y="22644"/>
                  </a:lnTo>
                  <a:lnTo>
                    <a:pt x="25819" y="9791"/>
                  </a:lnTo>
                  <a:lnTo>
                    <a:pt x="28981" y="7670"/>
                  </a:lnTo>
                  <a:lnTo>
                    <a:pt x="46761" y="1117"/>
                  </a:lnTo>
                  <a:lnTo>
                    <a:pt x="50495" y="368"/>
                  </a:lnTo>
                  <a:lnTo>
                    <a:pt x="54267" y="0"/>
                  </a:lnTo>
                  <a:lnTo>
                    <a:pt x="58089" y="0"/>
                  </a:lnTo>
                  <a:lnTo>
                    <a:pt x="2999435" y="0"/>
                  </a:lnTo>
                  <a:lnTo>
                    <a:pt x="3003257" y="0"/>
                  </a:lnTo>
                  <a:lnTo>
                    <a:pt x="3007029" y="368"/>
                  </a:lnTo>
                  <a:lnTo>
                    <a:pt x="3010763" y="1117"/>
                  </a:lnTo>
                  <a:lnTo>
                    <a:pt x="3014510" y="1854"/>
                  </a:lnTo>
                  <a:lnTo>
                    <a:pt x="3031705" y="9791"/>
                  </a:lnTo>
                  <a:lnTo>
                    <a:pt x="3034880" y="11899"/>
                  </a:lnTo>
                  <a:lnTo>
                    <a:pt x="3047733" y="25819"/>
                  </a:lnTo>
                  <a:lnTo>
                    <a:pt x="3049854" y="28981"/>
                  </a:lnTo>
                  <a:lnTo>
                    <a:pt x="3056407" y="46761"/>
                  </a:lnTo>
                  <a:lnTo>
                    <a:pt x="3057156" y="50495"/>
                  </a:lnTo>
                  <a:lnTo>
                    <a:pt x="3057525" y="54267"/>
                  </a:lnTo>
                  <a:lnTo>
                    <a:pt x="3057525" y="58089"/>
                  </a:lnTo>
                  <a:lnTo>
                    <a:pt x="3057525" y="1742135"/>
                  </a:lnTo>
                  <a:lnTo>
                    <a:pt x="3057525" y="1745957"/>
                  </a:lnTo>
                  <a:lnTo>
                    <a:pt x="3057156" y="1749729"/>
                  </a:lnTo>
                  <a:lnTo>
                    <a:pt x="3056407" y="1753463"/>
                  </a:lnTo>
                  <a:lnTo>
                    <a:pt x="3055670" y="1757210"/>
                  </a:lnTo>
                  <a:lnTo>
                    <a:pt x="3047733" y="1774405"/>
                  </a:lnTo>
                  <a:lnTo>
                    <a:pt x="3045612" y="1777580"/>
                  </a:lnTo>
                  <a:lnTo>
                    <a:pt x="3043212" y="1780514"/>
                  </a:lnTo>
                  <a:lnTo>
                    <a:pt x="3040507" y="1783207"/>
                  </a:lnTo>
                  <a:lnTo>
                    <a:pt x="3037814" y="1785912"/>
                  </a:lnTo>
                  <a:lnTo>
                    <a:pt x="3034880" y="1788312"/>
                  </a:lnTo>
                  <a:lnTo>
                    <a:pt x="3031705" y="1790433"/>
                  </a:lnTo>
                  <a:lnTo>
                    <a:pt x="3028543" y="1792554"/>
                  </a:lnTo>
                  <a:lnTo>
                    <a:pt x="3025190" y="1794344"/>
                  </a:lnTo>
                  <a:lnTo>
                    <a:pt x="3021660" y="1795805"/>
                  </a:lnTo>
                  <a:lnTo>
                    <a:pt x="3018142" y="1797265"/>
                  </a:lnTo>
                  <a:lnTo>
                    <a:pt x="3014510" y="1798370"/>
                  </a:lnTo>
                  <a:lnTo>
                    <a:pt x="3010763" y="1799107"/>
                  </a:lnTo>
                  <a:lnTo>
                    <a:pt x="3007029" y="1799856"/>
                  </a:lnTo>
                  <a:lnTo>
                    <a:pt x="3003257" y="1800225"/>
                  </a:lnTo>
                  <a:lnTo>
                    <a:pt x="2999435" y="1800225"/>
                  </a:lnTo>
                  <a:lnTo>
                    <a:pt x="58089" y="1800225"/>
                  </a:lnTo>
                  <a:lnTo>
                    <a:pt x="54267" y="1800225"/>
                  </a:lnTo>
                  <a:lnTo>
                    <a:pt x="50495" y="1799856"/>
                  </a:lnTo>
                  <a:lnTo>
                    <a:pt x="46761" y="1799107"/>
                  </a:lnTo>
                  <a:lnTo>
                    <a:pt x="43014" y="1798370"/>
                  </a:lnTo>
                  <a:lnTo>
                    <a:pt x="25819" y="1790433"/>
                  </a:lnTo>
                  <a:lnTo>
                    <a:pt x="22644" y="1788312"/>
                  </a:lnTo>
                  <a:lnTo>
                    <a:pt x="9791" y="1774405"/>
                  </a:lnTo>
                  <a:lnTo>
                    <a:pt x="7670" y="1771243"/>
                  </a:lnTo>
                  <a:lnTo>
                    <a:pt x="1117" y="1753463"/>
                  </a:lnTo>
                  <a:lnTo>
                    <a:pt x="368" y="1749729"/>
                  </a:lnTo>
                  <a:lnTo>
                    <a:pt x="0" y="1745957"/>
                  </a:lnTo>
                  <a:lnTo>
                    <a:pt x="0" y="1742135"/>
                  </a:lnTo>
                  <a:close/>
                </a:path>
              </a:pathLst>
            </a:custGeom>
            <a:ln w="9525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8643594" y="2586616"/>
            <a:ext cx="2345055" cy="1567815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1750" spc="-10">
                <a:solidFill>
                  <a:srgbClr val="374552"/>
                </a:solidFill>
                <a:latin typeface="Lucida Sans Unicode"/>
                <a:cs typeface="Lucida Sans Unicode"/>
              </a:rPr>
              <a:t>Objective</a:t>
            </a:r>
            <a:endParaRPr sz="1750">
              <a:latin typeface="Lucida Sans Unicode"/>
              <a:cs typeface="Lucida Sans Unicode"/>
            </a:endParaRPr>
          </a:p>
          <a:p>
            <a:pPr marL="12700" marR="5080">
              <a:lnSpc>
                <a:spcPct val="123500"/>
              </a:lnSpc>
              <a:spcBef>
                <a:spcPts val="555"/>
              </a:spcBef>
            </a:pP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Avoid</a:t>
            </a:r>
            <a:r>
              <a:rPr dirty="0" sz="1400" spc="-5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unsupported</a:t>
            </a:r>
            <a:r>
              <a:rPr dirty="0" sz="1400" spc="-5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claims; ground</a:t>
            </a:r>
            <a:r>
              <a:rPr dirty="0" sz="140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all</a:t>
            </a:r>
            <a:r>
              <a:rPr dirty="0" sz="140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arguments</a:t>
            </a:r>
            <a:r>
              <a:rPr dirty="0" sz="140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in</a:t>
            </a:r>
            <a:r>
              <a:rPr dirty="0" sz="140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20">
                <a:solidFill>
                  <a:srgbClr val="374552"/>
                </a:solidFill>
                <a:latin typeface="Roboto"/>
                <a:cs typeface="Roboto"/>
              </a:rPr>
              <a:t>cited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evidence</a:t>
            </a:r>
            <a:r>
              <a:rPr dirty="0" sz="1400" spc="-6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400" spc="-6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acknowledge limitations</a:t>
            </a:r>
            <a:endParaRPr sz="1400">
              <a:latin typeface="Roboto"/>
              <a:cs typeface="Robo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229225" y="4543425"/>
            <a:ext cx="6305550" cy="1285875"/>
            <a:chOff x="5229225" y="4543425"/>
            <a:chExt cx="6305550" cy="1285875"/>
          </a:xfrm>
        </p:grpSpPr>
        <p:sp>
          <p:nvSpPr>
            <p:cNvPr id="16" name="object 16"/>
            <p:cNvSpPr/>
            <p:nvPr/>
          </p:nvSpPr>
          <p:spPr>
            <a:xfrm>
              <a:off x="5233987" y="4548187"/>
              <a:ext cx="6296025" cy="1276350"/>
            </a:xfrm>
            <a:custGeom>
              <a:avLst/>
              <a:gdLst/>
              <a:ahLst/>
              <a:cxnLst/>
              <a:rect l="l" t="t" r="r" b="b"/>
              <a:pathLst>
                <a:path w="6296025" h="1276350">
                  <a:moveTo>
                    <a:pt x="6245630" y="0"/>
                  </a:moveTo>
                  <a:lnTo>
                    <a:pt x="50380" y="0"/>
                  </a:lnTo>
                  <a:lnTo>
                    <a:pt x="42976" y="1473"/>
                  </a:lnTo>
                  <a:lnTo>
                    <a:pt x="7365" y="28740"/>
                  </a:lnTo>
                  <a:lnTo>
                    <a:pt x="0" y="50380"/>
                  </a:lnTo>
                  <a:lnTo>
                    <a:pt x="0" y="1225966"/>
                  </a:lnTo>
                  <a:lnTo>
                    <a:pt x="22453" y="1264781"/>
                  </a:lnTo>
                  <a:lnTo>
                    <a:pt x="50380" y="1276349"/>
                  </a:lnTo>
                  <a:lnTo>
                    <a:pt x="6245630" y="1276349"/>
                  </a:lnTo>
                  <a:lnTo>
                    <a:pt x="6284454" y="1253886"/>
                  </a:lnTo>
                  <a:lnTo>
                    <a:pt x="6296024" y="1225966"/>
                  </a:lnTo>
                  <a:lnTo>
                    <a:pt x="6296024" y="50380"/>
                  </a:lnTo>
                  <a:lnTo>
                    <a:pt x="6273558" y="11569"/>
                  </a:lnTo>
                  <a:lnTo>
                    <a:pt x="6245630" y="0"/>
                  </a:lnTo>
                  <a:close/>
                </a:path>
              </a:pathLst>
            </a:custGeom>
            <a:solidFill>
              <a:srgbClr val="D9ED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8749" y="4552950"/>
              <a:ext cx="6286499" cy="12668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33987" y="4548187"/>
              <a:ext cx="6296025" cy="1276350"/>
            </a:xfrm>
            <a:custGeom>
              <a:avLst/>
              <a:gdLst/>
              <a:ahLst/>
              <a:cxnLst/>
              <a:rect l="l" t="t" r="r" b="b"/>
              <a:pathLst>
                <a:path w="6296025" h="1276350">
                  <a:moveTo>
                    <a:pt x="0" y="1218262"/>
                  </a:moveTo>
                  <a:lnTo>
                    <a:pt x="0" y="58089"/>
                  </a:lnTo>
                  <a:lnTo>
                    <a:pt x="0" y="54267"/>
                  </a:lnTo>
                  <a:lnTo>
                    <a:pt x="368" y="50495"/>
                  </a:lnTo>
                  <a:lnTo>
                    <a:pt x="1117" y="46761"/>
                  </a:lnTo>
                  <a:lnTo>
                    <a:pt x="1854" y="43014"/>
                  </a:lnTo>
                  <a:lnTo>
                    <a:pt x="2959" y="39382"/>
                  </a:lnTo>
                  <a:lnTo>
                    <a:pt x="4419" y="35852"/>
                  </a:lnTo>
                  <a:lnTo>
                    <a:pt x="5880" y="32334"/>
                  </a:lnTo>
                  <a:lnTo>
                    <a:pt x="7670" y="28981"/>
                  </a:lnTo>
                  <a:lnTo>
                    <a:pt x="9791" y="25819"/>
                  </a:lnTo>
                  <a:lnTo>
                    <a:pt x="11912" y="22644"/>
                  </a:lnTo>
                  <a:lnTo>
                    <a:pt x="25819" y="9791"/>
                  </a:lnTo>
                  <a:lnTo>
                    <a:pt x="28981" y="7670"/>
                  </a:lnTo>
                  <a:lnTo>
                    <a:pt x="46761" y="1117"/>
                  </a:lnTo>
                  <a:lnTo>
                    <a:pt x="50495" y="368"/>
                  </a:lnTo>
                  <a:lnTo>
                    <a:pt x="54267" y="0"/>
                  </a:lnTo>
                  <a:lnTo>
                    <a:pt x="58089" y="0"/>
                  </a:lnTo>
                  <a:lnTo>
                    <a:pt x="6237935" y="0"/>
                  </a:lnTo>
                  <a:lnTo>
                    <a:pt x="6241757" y="0"/>
                  </a:lnTo>
                  <a:lnTo>
                    <a:pt x="6245529" y="368"/>
                  </a:lnTo>
                  <a:lnTo>
                    <a:pt x="6249263" y="1117"/>
                  </a:lnTo>
                  <a:lnTo>
                    <a:pt x="6253010" y="1854"/>
                  </a:lnTo>
                  <a:lnTo>
                    <a:pt x="6270205" y="9791"/>
                  </a:lnTo>
                  <a:lnTo>
                    <a:pt x="6273380" y="11899"/>
                  </a:lnTo>
                  <a:lnTo>
                    <a:pt x="6286233" y="25819"/>
                  </a:lnTo>
                  <a:lnTo>
                    <a:pt x="6288354" y="28981"/>
                  </a:lnTo>
                  <a:lnTo>
                    <a:pt x="6294907" y="46761"/>
                  </a:lnTo>
                  <a:lnTo>
                    <a:pt x="6295656" y="50495"/>
                  </a:lnTo>
                  <a:lnTo>
                    <a:pt x="6296025" y="54267"/>
                  </a:lnTo>
                  <a:lnTo>
                    <a:pt x="6296025" y="58089"/>
                  </a:lnTo>
                  <a:lnTo>
                    <a:pt x="6296025" y="1218262"/>
                  </a:lnTo>
                  <a:lnTo>
                    <a:pt x="6296025" y="1222077"/>
                  </a:lnTo>
                  <a:lnTo>
                    <a:pt x="6295656" y="1225852"/>
                  </a:lnTo>
                  <a:lnTo>
                    <a:pt x="6294907" y="1229593"/>
                  </a:lnTo>
                  <a:lnTo>
                    <a:pt x="6294170" y="1233333"/>
                  </a:lnTo>
                  <a:lnTo>
                    <a:pt x="6279007" y="1259334"/>
                  </a:lnTo>
                  <a:lnTo>
                    <a:pt x="6276314" y="1262033"/>
                  </a:lnTo>
                  <a:lnTo>
                    <a:pt x="6273380" y="1264438"/>
                  </a:lnTo>
                  <a:lnTo>
                    <a:pt x="6270205" y="1266557"/>
                  </a:lnTo>
                  <a:lnTo>
                    <a:pt x="6267043" y="1268675"/>
                  </a:lnTo>
                  <a:lnTo>
                    <a:pt x="6263690" y="1270466"/>
                  </a:lnTo>
                  <a:lnTo>
                    <a:pt x="6260160" y="1271925"/>
                  </a:lnTo>
                  <a:lnTo>
                    <a:pt x="6256642" y="1273388"/>
                  </a:lnTo>
                  <a:lnTo>
                    <a:pt x="6253010" y="1274489"/>
                  </a:lnTo>
                  <a:lnTo>
                    <a:pt x="6249263" y="1275233"/>
                  </a:lnTo>
                  <a:lnTo>
                    <a:pt x="6245529" y="1275977"/>
                  </a:lnTo>
                  <a:lnTo>
                    <a:pt x="6241757" y="1276350"/>
                  </a:lnTo>
                  <a:lnTo>
                    <a:pt x="6237935" y="1276350"/>
                  </a:lnTo>
                  <a:lnTo>
                    <a:pt x="58089" y="1276350"/>
                  </a:lnTo>
                  <a:lnTo>
                    <a:pt x="54267" y="1276350"/>
                  </a:lnTo>
                  <a:lnTo>
                    <a:pt x="50495" y="1275977"/>
                  </a:lnTo>
                  <a:lnTo>
                    <a:pt x="46761" y="1275233"/>
                  </a:lnTo>
                  <a:lnTo>
                    <a:pt x="43014" y="1274489"/>
                  </a:lnTo>
                  <a:lnTo>
                    <a:pt x="25819" y="1266557"/>
                  </a:lnTo>
                  <a:lnTo>
                    <a:pt x="22644" y="1264438"/>
                  </a:lnTo>
                  <a:lnTo>
                    <a:pt x="9791" y="1250533"/>
                  </a:lnTo>
                  <a:lnTo>
                    <a:pt x="7670" y="1247363"/>
                  </a:lnTo>
                  <a:lnTo>
                    <a:pt x="1117" y="1229593"/>
                  </a:lnTo>
                  <a:lnTo>
                    <a:pt x="368" y="1225852"/>
                  </a:lnTo>
                  <a:lnTo>
                    <a:pt x="0" y="1222077"/>
                  </a:lnTo>
                  <a:lnTo>
                    <a:pt x="0" y="1218262"/>
                  </a:lnTo>
                  <a:close/>
                </a:path>
              </a:pathLst>
            </a:custGeom>
            <a:ln w="9525">
              <a:solidFill>
                <a:srgbClr val="BED3D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409856" y="4567816"/>
            <a:ext cx="5581015" cy="1043940"/>
          </a:xfrm>
          <a:prstGeom prst="rect">
            <a:avLst/>
          </a:prstGeom>
        </p:spPr>
        <p:txBody>
          <a:bodyPr wrap="square" lIns="0" tIns="162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1750" spc="-120">
                <a:solidFill>
                  <a:srgbClr val="374552"/>
                </a:solidFill>
                <a:latin typeface="Lucida Sans Unicode"/>
                <a:cs typeface="Lucida Sans Unicode"/>
              </a:rPr>
              <a:t>In-</a:t>
            </a:r>
            <a:r>
              <a:rPr dirty="0" sz="1750" spc="-55">
                <a:solidFill>
                  <a:srgbClr val="374552"/>
                </a:solidFill>
                <a:latin typeface="Lucida Sans Unicode"/>
                <a:cs typeface="Lucida Sans Unicode"/>
              </a:rPr>
              <a:t>Depth</a:t>
            </a:r>
            <a:r>
              <a:rPr dirty="0" sz="1750" spc="-45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750" spc="-10">
                <a:solidFill>
                  <a:srgbClr val="374552"/>
                </a:solidFill>
                <a:latin typeface="Lucida Sans Unicode"/>
                <a:cs typeface="Lucida Sans Unicode"/>
              </a:rPr>
              <a:t>Analysis</a:t>
            </a:r>
            <a:endParaRPr sz="1750">
              <a:latin typeface="Lucida Sans Unicode"/>
              <a:cs typeface="Lucida Sans Unicode"/>
            </a:endParaRPr>
          </a:p>
          <a:p>
            <a:pPr marL="12700" marR="5080">
              <a:lnSpc>
                <a:spcPct val="125000"/>
              </a:lnSpc>
              <a:spcBef>
                <a:spcPts val="530"/>
              </a:spcBef>
            </a:pP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Go</a:t>
            </a:r>
            <a:r>
              <a:rPr dirty="0" sz="140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beyond</a:t>
            </a:r>
            <a:r>
              <a:rPr dirty="0" sz="140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description</a:t>
            </a:r>
            <a:r>
              <a:rPr dirty="0" sz="140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—</a:t>
            </a:r>
            <a:r>
              <a:rPr dirty="0" sz="140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synthesize</a:t>
            </a:r>
            <a:r>
              <a:rPr dirty="0" sz="140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sources,</a:t>
            </a:r>
            <a:r>
              <a:rPr dirty="0" sz="140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identify</a:t>
            </a:r>
            <a:r>
              <a:rPr dirty="0" sz="140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gaps,</a:t>
            </a:r>
            <a:r>
              <a:rPr dirty="0" sz="140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40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justify your</a:t>
            </a:r>
            <a:r>
              <a:rPr dirty="0" sz="1400" spc="-6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hypothesis</a:t>
            </a:r>
            <a:r>
              <a:rPr dirty="0" sz="1400" spc="-6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00" spc="-10">
                <a:solidFill>
                  <a:srgbClr val="374552"/>
                </a:solidFill>
                <a:latin typeface="Roboto"/>
                <a:cs typeface="Roboto"/>
              </a:rPr>
              <a:t>clearly</a:t>
            </a:r>
            <a:endParaRPr sz="1400">
              <a:latin typeface="Roboto"/>
              <a:cs typeface="Roboto"/>
            </a:endParaRPr>
          </a:p>
        </p:txBody>
      </p:sp>
      <p:pic>
        <p:nvPicPr>
          <p:cNvPr id="20" name="object 20">
            <a:hlinkClick r:id="rId6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42244" y="6343650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742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150" spc="-120"/>
              <a:t>Citation </a:t>
            </a:r>
            <a:r>
              <a:rPr dirty="0" sz="3150"/>
              <a:t>Mastery</a:t>
            </a:r>
            <a:r>
              <a:rPr dirty="0" sz="3150" spc="-120"/>
              <a:t> </a:t>
            </a:r>
            <a:r>
              <a:rPr dirty="0" sz="3150" spc="520"/>
              <a:t>F</a:t>
            </a:r>
            <a:r>
              <a:rPr dirty="0" sz="3150" spc="-120"/>
              <a:t> </a:t>
            </a:r>
            <a:r>
              <a:rPr dirty="0" sz="3150" spc="-55"/>
              <a:t>Ethics</a:t>
            </a:r>
            <a:endParaRPr sz="31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457325"/>
            <a:ext cx="6581774" cy="37242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76685" y="2838684"/>
            <a:ext cx="3401060" cy="9112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70"/>
              </a:spcBef>
            </a:pP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Consistent citation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style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is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75">
                <a:solidFill>
                  <a:srgbClr val="374552"/>
                </a:solidFill>
                <a:latin typeface="Roboto"/>
                <a:cs typeface="Roboto"/>
              </a:rPr>
              <a:t>non-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negotiable.</a:t>
            </a:r>
            <a:r>
              <a:rPr dirty="0" sz="1250" spc="-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20">
                <a:solidFill>
                  <a:srgbClr val="374552"/>
                </a:solidFill>
                <a:latin typeface="Roboto"/>
                <a:cs typeface="Roboto"/>
              </a:rPr>
              <a:t>Your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proposal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must</a:t>
            </a:r>
            <a:r>
              <a:rPr dirty="0" sz="12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follow</a:t>
            </a:r>
            <a:r>
              <a:rPr dirty="0" sz="12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either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b="1">
                <a:solidFill>
                  <a:srgbClr val="374552"/>
                </a:solidFill>
                <a:latin typeface="Roboto"/>
                <a:cs typeface="Roboto"/>
              </a:rPr>
              <a:t>AGU</a:t>
            </a:r>
            <a:r>
              <a:rPr dirty="0" sz="1250" spc="-35" b="1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(American Geophysical</a:t>
            </a:r>
            <a:r>
              <a:rPr dirty="0" sz="1250" spc="-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Union)</a:t>
            </a:r>
            <a:r>
              <a:rPr dirty="0" sz="1250" spc="-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or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b="1">
                <a:solidFill>
                  <a:srgbClr val="374552"/>
                </a:solidFill>
                <a:latin typeface="Roboto"/>
                <a:cs typeface="Roboto"/>
              </a:rPr>
              <a:t>AMS</a:t>
            </a:r>
            <a:r>
              <a:rPr dirty="0" sz="1250" spc="-5" b="1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(American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Meteorological</a:t>
            </a:r>
            <a:r>
              <a:rPr dirty="0" sz="1250" spc="-4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Society)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formatting</a:t>
            </a:r>
            <a:r>
              <a:rPr dirty="0" sz="1250" spc="-4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throughout.</a:t>
            </a:r>
            <a:endParaRPr sz="1250">
              <a:latin typeface="Roboto"/>
              <a:cs typeface="Robot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" y="5503824"/>
            <a:ext cx="240590" cy="20714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68400" y="5333276"/>
            <a:ext cx="2837815" cy="912494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550" spc="-125">
                <a:solidFill>
                  <a:srgbClr val="374552"/>
                </a:solidFill>
                <a:latin typeface="Lucida Sans Unicode"/>
                <a:cs typeface="Lucida Sans Unicode"/>
              </a:rPr>
              <a:t>In-</a:t>
            </a:r>
            <a:r>
              <a:rPr dirty="0" sz="1550" spc="-90">
                <a:solidFill>
                  <a:srgbClr val="374552"/>
                </a:solidFill>
                <a:latin typeface="Lucida Sans Unicode"/>
                <a:cs typeface="Lucida Sans Unicode"/>
              </a:rPr>
              <a:t>Text</a:t>
            </a:r>
            <a:r>
              <a:rPr dirty="0" sz="1550" spc="-10">
                <a:solidFill>
                  <a:srgbClr val="374552"/>
                </a:solidFill>
                <a:latin typeface="Lucida Sans Unicode"/>
                <a:cs typeface="Lucida Sans Unicode"/>
              </a:rPr>
              <a:t> Citations</a:t>
            </a:r>
            <a:endParaRPr sz="1550">
              <a:latin typeface="Lucida Sans Unicode"/>
              <a:cs typeface="Lucida Sans Unicode"/>
            </a:endParaRPr>
          </a:p>
          <a:p>
            <a:pPr marL="12700" marR="5080">
              <a:lnSpc>
                <a:spcPct val="114999"/>
              </a:lnSpc>
              <a:spcBef>
                <a:spcPts val="615"/>
              </a:spcBef>
            </a:pPr>
            <a:r>
              <a:rPr dirty="0" sz="1250" spc="-20">
                <a:solidFill>
                  <a:srgbClr val="374552"/>
                </a:solidFill>
                <a:latin typeface="Roboto"/>
                <a:cs typeface="Roboto"/>
              </a:rPr>
              <a:t>Author–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year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format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(AGU)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or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 numbered superscripts</a:t>
            </a:r>
            <a:r>
              <a:rPr dirty="0" sz="1250" spc="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(AMS)</a:t>
            </a:r>
            <a:r>
              <a:rPr dirty="0" sz="1250" spc="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280">
                <a:solidFill>
                  <a:srgbClr val="374552"/>
                </a:solidFill>
                <a:latin typeface="Roboto"/>
                <a:cs typeface="Roboto"/>
              </a:rPr>
              <a:t>4</a:t>
            </a:r>
            <a:r>
              <a:rPr dirty="0" sz="1250" spc="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be</a:t>
            </a:r>
            <a:r>
              <a:rPr dirty="0" sz="1250" spc="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consistent</a:t>
            </a:r>
            <a:endParaRPr sz="1250">
              <a:latin typeface="Roboto"/>
              <a:cs typeface="Roboto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550" y="5503824"/>
            <a:ext cx="240588" cy="20714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47729" y="5333276"/>
            <a:ext cx="2825115" cy="912494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550" spc="-20">
                <a:solidFill>
                  <a:srgbClr val="374552"/>
                </a:solidFill>
                <a:latin typeface="Lucida Sans Unicode"/>
                <a:cs typeface="Lucida Sans Unicode"/>
              </a:rPr>
              <a:t>Reference</a:t>
            </a:r>
            <a:r>
              <a:rPr dirty="0" sz="1550" spc="-55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20">
                <a:solidFill>
                  <a:srgbClr val="374552"/>
                </a:solidFill>
                <a:latin typeface="Lucida Sans Unicode"/>
                <a:cs typeface="Lucida Sans Unicode"/>
              </a:rPr>
              <a:t>List</a:t>
            </a:r>
            <a:endParaRPr sz="1550">
              <a:latin typeface="Lucida Sans Unicode"/>
              <a:cs typeface="Lucida Sans Unicode"/>
            </a:endParaRPr>
          </a:p>
          <a:p>
            <a:pPr marL="12700" marR="5080">
              <a:lnSpc>
                <a:spcPct val="114999"/>
              </a:lnSpc>
              <a:spcBef>
                <a:spcPts val="615"/>
              </a:spcBef>
            </a:pP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Every</a:t>
            </a:r>
            <a:r>
              <a:rPr dirty="0" sz="12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95">
                <a:solidFill>
                  <a:srgbClr val="374552"/>
                </a:solidFill>
                <a:latin typeface="Roboto"/>
                <a:cs typeface="Roboto"/>
              </a:rPr>
              <a:t>in-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text</a:t>
            </a:r>
            <a:r>
              <a:rPr dirty="0" sz="12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citation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must</a:t>
            </a:r>
            <a:r>
              <a:rPr dirty="0" sz="12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appear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in</a:t>
            </a:r>
            <a:r>
              <a:rPr dirty="0" sz="1250" spc="-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25">
                <a:solidFill>
                  <a:srgbClr val="374552"/>
                </a:solidFill>
                <a:latin typeface="Roboto"/>
                <a:cs typeface="Roboto"/>
              </a:rPr>
              <a:t>the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references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vice</a:t>
            </a:r>
            <a:r>
              <a:rPr dirty="0" sz="1250" spc="-3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versa</a:t>
            </a:r>
            <a:endParaRPr sz="1250">
              <a:latin typeface="Roboto"/>
              <a:cs typeface="Roboto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77200" y="5503824"/>
            <a:ext cx="240588" cy="20714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527059" y="5333276"/>
            <a:ext cx="3011805" cy="912494"/>
          </a:xfrm>
          <a:prstGeom prst="rect">
            <a:avLst/>
          </a:prstGeom>
        </p:spPr>
        <p:txBody>
          <a:bodyPr wrap="square" lIns="0" tIns="146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dirty="0" sz="1550" spc="-10">
                <a:solidFill>
                  <a:srgbClr val="374552"/>
                </a:solidFill>
                <a:latin typeface="Lucida Sans Unicode"/>
                <a:cs typeface="Lucida Sans Unicode"/>
              </a:rPr>
              <a:t>Image</a:t>
            </a:r>
            <a:r>
              <a:rPr dirty="0" sz="1550" spc="-75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550" spc="-10">
                <a:solidFill>
                  <a:srgbClr val="374552"/>
                </a:solidFill>
                <a:latin typeface="Lucida Sans Unicode"/>
                <a:cs typeface="Lucida Sans Unicode"/>
              </a:rPr>
              <a:t>Credits</a:t>
            </a:r>
            <a:endParaRPr sz="1550">
              <a:latin typeface="Lucida Sans Unicode"/>
              <a:cs typeface="Lucida Sans Unicode"/>
            </a:endParaRPr>
          </a:p>
          <a:p>
            <a:pPr marL="12700" marR="5080">
              <a:lnSpc>
                <a:spcPct val="114999"/>
              </a:lnSpc>
              <a:spcBef>
                <a:spcPts val="615"/>
              </a:spcBef>
            </a:pP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All</a:t>
            </a:r>
            <a:r>
              <a:rPr dirty="0" sz="1250" spc="-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figures</a:t>
            </a:r>
            <a:r>
              <a:rPr dirty="0" sz="1250" spc="-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250" spc="-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images</a:t>
            </a:r>
            <a:r>
              <a:rPr dirty="0" sz="1250" spc="-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require</a:t>
            </a:r>
            <a:r>
              <a:rPr dirty="0" sz="1250" spc="-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a</a:t>
            </a:r>
            <a:r>
              <a:rPr dirty="0" sz="1250" spc="-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captioned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credit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line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citing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>
                <a:solidFill>
                  <a:srgbClr val="374552"/>
                </a:solidFill>
                <a:latin typeface="Roboto"/>
                <a:cs typeface="Roboto"/>
              </a:rPr>
              <a:t>the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original</a:t>
            </a:r>
            <a:r>
              <a:rPr dirty="0" sz="1250" spc="-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250" spc="-10">
                <a:solidFill>
                  <a:srgbClr val="374552"/>
                </a:solidFill>
                <a:latin typeface="Roboto"/>
                <a:cs typeface="Roboto"/>
              </a:rPr>
              <a:t>source</a:t>
            </a:r>
            <a:endParaRPr sz="1250">
              <a:latin typeface="Roboto"/>
              <a:cs typeface="Roboto"/>
            </a:endParaRPr>
          </a:p>
        </p:txBody>
      </p:sp>
      <p:pic>
        <p:nvPicPr>
          <p:cNvPr id="11" name="object 11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42244" y="6343650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384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700" spc="-40"/>
              <a:t>The</a:t>
            </a:r>
            <a:r>
              <a:rPr dirty="0" sz="3700" spc="-210"/>
              <a:t> </a:t>
            </a:r>
            <a:r>
              <a:rPr dirty="0" sz="3700" spc="-155"/>
              <a:t>Final</a:t>
            </a:r>
            <a:r>
              <a:rPr dirty="0" sz="3700" spc="-140"/>
              <a:t> </a:t>
            </a:r>
            <a:r>
              <a:rPr dirty="0" sz="3700" spc="-95"/>
              <a:t>Checklist</a:t>
            </a:r>
            <a:endParaRPr sz="3700"/>
          </a:p>
        </p:txBody>
      </p:sp>
      <p:grpSp>
        <p:nvGrpSpPr>
          <p:cNvPr id="3" name="object 3"/>
          <p:cNvGrpSpPr/>
          <p:nvPr/>
        </p:nvGrpSpPr>
        <p:grpSpPr>
          <a:xfrm>
            <a:off x="657224" y="2266950"/>
            <a:ext cx="3505200" cy="1943100"/>
            <a:chOff x="657224" y="2266950"/>
            <a:chExt cx="3505200" cy="1943100"/>
          </a:xfrm>
        </p:grpSpPr>
        <p:sp>
          <p:nvSpPr>
            <p:cNvPr id="4" name="object 4"/>
            <p:cNvSpPr/>
            <p:nvPr/>
          </p:nvSpPr>
          <p:spPr>
            <a:xfrm>
              <a:off x="666750" y="2552700"/>
              <a:ext cx="3486150" cy="1647825"/>
            </a:xfrm>
            <a:custGeom>
              <a:avLst/>
              <a:gdLst/>
              <a:ahLst/>
              <a:cxnLst/>
              <a:rect l="l" t="t" r="r" b="b"/>
              <a:pathLst>
                <a:path w="3486150" h="1647825">
                  <a:moveTo>
                    <a:pt x="3423856" y="0"/>
                  </a:moveTo>
                  <a:lnTo>
                    <a:pt x="62299" y="0"/>
                  </a:lnTo>
                  <a:lnTo>
                    <a:pt x="57964" y="482"/>
                  </a:lnTo>
                  <a:lnTo>
                    <a:pt x="22622" y="18783"/>
                  </a:lnTo>
                  <a:lnTo>
                    <a:pt x="2133" y="56426"/>
                  </a:lnTo>
                  <a:lnTo>
                    <a:pt x="0" y="71196"/>
                  </a:lnTo>
                  <a:lnTo>
                    <a:pt x="0" y="1591195"/>
                  </a:lnTo>
                  <a:lnTo>
                    <a:pt x="0" y="1594916"/>
                  </a:lnTo>
                  <a:lnTo>
                    <a:pt x="19218" y="1633867"/>
                  </a:lnTo>
                  <a:lnTo>
                    <a:pt x="52913" y="1647825"/>
                  </a:lnTo>
                  <a:lnTo>
                    <a:pt x="3433241" y="1647825"/>
                  </a:lnTo>
                  <a:lnTo>
                    <a:pt x="3472192" y="1628609"/>
                  </a:lnTo>
                  <a:lnTo>
                    <a:pt x="3486150" y="1594916"/>
                  </a:lnTo>
                  <a:lnTo>
                    <a:pt x="3486150" y="71196"/>
                  </a:lnTo>
                  <a:lnTo>
                    <a:pt x="3472484" y="29705"/>
                  </a:lnTo>
                  <a:lnTo>
                    <a:pt x="3440950" y="3886"/>
                  </a:lnTo>
                  <a:lnTo>
                    <a:pt x="3428187" y="482"/>
                  </a:lnTo>
                  <a:lnTo>
                    <a:pt x="3423856" y="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7212" y="2553550"/>
              <a:ext cx="3505200" cy="1656714"/>
            </a:xfrm>
            <a:custGeom>
              <a:avLst/>
              <a:gdLst/>
              <a:ahLst/>
              <a:cxnLst/>
              <a:rect l="l" t="t" r="r" b="b"/>
              <a:pathLst>
                <a:path w="3505200" h="1656714">
                  <a:moveTo>
                    <a:pt x="3505200" y="75361"/>
                  </a:moveTo>
                  <a:lnTo>
                    <a:pt x="3492373" y="33020"/>
                  </a:lnTo>
                  <a:lnTo>
                    <a:pt x="3458159" y="4965"/>
                  </a:lnTo>
                  <a:lnTo>
                    <a:pt x="3439769" y="0"/>
                  </a:lnTo>
                  <a:lnTo>
                    <a:pt x="3443871" y="1092"/>
                  </a:lnTo>
                  <a:lnTo>
                    <a:pt x="3457867" y="8826"/>
                  </a:lnTo>
                  <a:lnTo>
                    <a:pt x="3481794" y="46202"/>
                  </a:lnTo>
                  <a:lnTo>
                    <a:pt x="3486150" y="75361"/>
                  </a:lnTo>
                  <a:lnTo>
                    <a:pt x="3486150" y="1590357"/>
                  </a:lnTo>
                  <a:lnTo>
                    <a:pt x="3465106" y="1629702"/>
                  </a:lnTo>
                  <a:lnTo>
                    <a:pt x="3439045" y="1637461"/>
                  </a:lnTo>
                  <a:lnTo>
                    <a:pt x="66167" y="1637461"/>
                  </a:lnTo>
                  <a:lnTo>
                    <a:pt x="56769" y="1636598"/>
                  </a:lnTo>
                  <a:lnTo>
                    <a:pt x="48082" y="1634007"/>
                  </a:lnTo>
                  <a:lnTo>
                    <a:pt x="40106" y="1629702"/>
                  </a:lnTo>
                  <a:lnTo>
                    <a:pt x="33362" y="1624101"/>
                  </a:lnTo>
                  <a:lnTo>
                    <a:pt x="32854" y="1623669"/>
                  </a:lnTo>
                  <a:lnTo>
                    <a:pt x="26822" y="1616405"/>
                  </a:lnTo>
                  <a:lnTo>
                    <a:pt x="22504" y="1608429"/>
                  </a:lnTo>
                  <a:lnTo>
                    <a:pt x="19913" y="1599742"/>
                  </a:lnTo>
                  <a:lnTo>
                    <a:pt x="19050" y="1590357"/>
                  </a:lnTo>
                  <a:lnTo>
                    <a:pt x="19050" y="75361"/>
                  </a:lnTo>
                  <a:lnTo>
                    <a:pt x="28676" y="33020"/>
                  </a:lnTo>
                  <a:lnTo>
                    <a:pt x="61341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26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1590357"/>
                  </a:lnTo>
                  <a:lnTo>
                    <a:pt x="11150" y="1627111"/>
                  </a:lnTo>
                  <a:lnTo>
                    <a:pt x="40843" y="1651482"/>
                  </a:lnTo>
                  <a:lnTo>
                    <a:pt x="66167" y="1656511"/>
                  </a:lnTo>
                  <a:lnTo>
                    <a:pt x="3439045" y="1656511"/>
                  </a:lnTo>
                  <a:lnTo>
                    <a:pt x="3475812" y="1645361"/>
                  </a:lnTo>
                  <a:lnTo>
                    <a:pt x="3500170" y="1615668"/>
                  </a:lnTo>
                  <a:lnTo>
                    <a:pt x="3505200" y="1590357"/>
                  </a:lnTo>
                  <a:lnTo>
                    <a:pt x="3505200" y="75361"/>
                  </a:lnTo>
                  <a:close/>
                </a:path>
              </a:pathLst>
            </a:custGeom>
            <a:solidFill>
              <a:srgbClr val="BED3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224" y="2266950"/>
              <a:ext cx="3505199" cy="5714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56903" y="3008629"/>
            <a:ext cx="2973070" cy="9569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55">
                <a:solidFill>
                  <a:srgbClr val="374552"/>
                </a:solidFill>
                <a:latin typeface="Lucida Sans Unicode"/>
                <a:cs typeface="Lucida Sans Unicode"/>
              </a:rPr>
              <a:t>15-</a:t>
            </a:r>
            <a:r>
              <a:rPr dirty="0" sz="1850">
                <a:solidFill>
                  <a:srgbClr val="374552"/>
                </a:solidFill>
                <a:latin typeface="Lucida Sans Unicode"/>
                <a:cs typeface="Lucida Sans Unicode"/>
              </a:rPr>
              <a:t>Page</a:t>
            </a:r>
            <a:r>
              <a:rPr dirty="0" sz="1850" spc="-10">
                <a:solidFill>
                  <a:srgbClr val="374552"/>
                </a:solidFill>
                <a:latin typeface="Lucida Sans Unicode"/>
                <a:cs typeface="Lucida Sans Unicode"/>
              </a:rPr>
              <a:t> Minimum</a:t>
            </a:r>
            <a:endParaRPr sz="1850">
              <a:latin typeface="Lucida Sans Unicode"/>
              <a:cs typeface="Lucida Sans Unicode"/>
            </a:endParaRPr>
          </a:p>
          <a:p>
            <a:pPr marL="12700" marR="5080">
              <a:lnSpc>
                <a:spcPct val="129299"/>
              </a:lnSpc>
              <a:spcBef>
                <a:spcPts val="595"/>
              </a:spcBef>
            </a:pP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Excludes</a:t>
            </a:r>
            <a:r>
              <a:rPr dirty="0" sz="1450" spc="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title</a:t>
            </a:r>
            <a:r>
              <a:rPr dirty="0" sz="1450" spc="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page,</a:t>
            </a:r>
            <a:r>
              <a:rPr dirty="0" sz="1450" spc="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references,</a:t>
            </a:r>
            <a:r>
              <a:rPr dirty="0" sz="1450" spc="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25">
                <a:solidFill>
                  <a:srgbClr val="374552"/>
                </a:solidFill>
                <a:latin typeface="Roboto"/>
                <a:cs typeface="Roboto"/>
              </a:rPr>
              <a:t>and </a:t>
            </a:r>
            <a:r>
              <a:rPr dirty="0" sz="1450" spc="-10">
                <a:solidFill>
                  <a:srgbClr val="374552"/>
                </a:solidFill>
                <a:latin typeface="Roboto"/>
                <a:cs typeface="Roboto"/>
              </a:rPr>
              <a:t>figures</a:t>
            </a:r>
            <a:endParaRPr sz="1450">
              <a:latin typeface="Roboto"/>
              <a:cs typeface="Robo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43399" y="2266950"/>
            <a:ext cx="3505200" cy="1943100"/>
            <a:chOff x="4343399" y="2266950"/>
            <a:chExt cx="3505200" cy="1943100"/>
          </a:xfrm>
        </p:grpSpPr>
        <p:sp>
          <p:nvSpPr>
            <p:cNvPr id="9" name="object 9"/>
            <p:cNvSpPr/>
            <p:nvPr/>
          </p:nvSpPr>
          <p:spPr>
            <a:xfrm>
              <a:off x="4352924" y="2552700"/>
              <a:ext cx="3486150" cy="1647825"/>
            </a:xfrm>
            <a:custGeom>
              <a:avLst/>
              <a:gdLst/>
              <a:ahLst/>
              <a:cxnLst/>
              <a:rect l="l" t="t" r="r" b="b"/>
              <a:pathLst>
                <a:path w="3486150" h="1647825">
                  <a:moveTo>
                    <a:pt x="3423856" y="0"/>
                  </a:moveTo>
                  <a:lnTo>
                    <a:pt x="62293" y="0"/>
                  </a:lnTo>
                  <a:lnTo>
                    <a:pt x="57962" y="482"/>
                  </a:lnTo>
                  <a:lnTo>
                    <a:pt x="22618" y="18783"/>
                  </a:lnTo>
                  <a:lnTo>
                    <a:pt x="2133" y="56426"/>
                  </a:lnTo>
                  <a:lnTo>
                    <a:pt x="0" y="71196"/>
                  </a:lnTo>
                  <a:lnTo>
                    <a:pt x="0" y="1591195"/>
                  </a:lnTo>
                  <a:lnTo>
                    <a:pt x="0" y="1594916"/>
                  </a:lnTo>
                  <a:lnTo>
                    <a:pt x="19215" y="1633867"/>
                  </a:lnTo>
                  <a:lnTo>
                    <a:pt x="52908" y="1647825"/>
                  </a:lnTo>
                  <a:lnTo>
                    <a:pt x="3433241" y="1647825"/>
                  </a:lnTo>
                  <a:lnTo>
                    <a:pt x="3472192" y="1628609"/>
                  </a:lnTo>
                  <a:lnTo>
                    <a:pt x="3486150" y="1594916"/>
                  </a:lnTo>
                  <a:lnTo>
                    <a:pt x="3486150" y="71196"/>
                  </a:lnTo>
                  <a:lnTo>
                    <a:pt x="3472484" y="29705"/>
                  </a:lnTo>
                  <a:lnTo>
                    <a:pt x="3440950" y="3886"/>
                  </a:lnTo>
                  <a:lnTo>
                    <a:pt x="3428187" y="482"/>
                  </a:lnTo>
                  <a:lnTo>
                    <a:pt x="3423856" y="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43387" y="2553550"/>
              <a:ext cx="3505200" cy="1656714"/>
            </a:xfrm>
            <a:custGeom>
              <a:avLst/>
              <a:gdLst/>
              <a:ahLst/>
              <a:cxnLst/>
              <a:rect l="l" t="t" r="r" b="b"/>
              <a:pathLst>
                <a:path w="3505200" h="1656714">
                  <a:moveTo>
                    <a:pt x="3505200" y="75361"/>
                  </a:moveTo>
                  <a:lnTo>
                    <a:pt x="3492373" y="33020"/>
                  </a:lnTo>
                  <a:lnTo>
                    <a:pt x="3458159" y="4965"/>
                  </a:lnTo>
                  <a:lnTo>
                    <a:pt x="3439769" y="0"/>
                  </a:lnTo>
                  <a:lnTo>
                    <a:pt x="3443871" y="1092"/>
                  </a:lnTo>
                  <a:lnTo>
                    <a:pt x="3457867" y="8826"/>
                  </a:lnTo>
                  <a:lnTo>
                    <a:pt x="3481794" y="46202"/>
                  </a:lnTo>
                  <a:lnTo>
                    <a:pt x="3486150" y="75361"/>
                  </a:lnTo>
                  <a:lnTo>
                    <a:pt x="3486150" y="1590357"/>
                  </a:lnTo>
                  <a:lnTo>
                    <a:pt x="3471837" y="1624101"/>
                  </a:lnTo>
                  <a:lnTo>
                    <a:pt x="3465106" y="1629702"/>
                  </a:lnTo>
                  <a:lnTo>
                    <a:pt x="3457130" y="1634007"/>
                  </a:lnTo>
                  <a:lnTo>
                    <a:pt x="3448443" y="1636598"/>
                  </a:lnTo>
                  <a:lnTo>
                    <a:pt x="3439045" y="1637461"/>
                  </a:lnTo>
                  <a:lnTo>
                    <a:pt x="66154" y="1637461"/>
                  </a:lnTo>
                  <a:lnTo>
                    <a:pt x="56769" y="1636598"/>
                  </a:lnTo>
                  <a:lnTo>
                    <a:pt x="48082" y="1634007"/>
                  </a:lnTo>
                  <a:lnTo>
                    <a:pt x="40106" y="1629702"/>
                  </a:lnTo>
                  <a:lnTo>
                    <a:pt x="33350" y="1624114"/>
                  </a:lnTo>
                  <a:lnTo>
                    <a:pt x="32842" y="1623669"/>
                  </a:lnTo>
                  <a:lnTo>
                    <a:pt x="26809" y="1616405"/>
                  </a:lnTo>
                  <a:lnTo>
                    <a:pt x="22504" y="1608429"/>
                  </a:lnTo>
                  <a:lnTo>
                    <a:pt x="19913" y="1599742"/>
                  </a:lnTo>
                  <a:lnTo>
                    <a:pt x="19050" y="1590357"/>
                  </a:lnTo>
                  <a:lnTo>
                    <a:pt x="19050" y="75361"/>
                  </a:lnTo>
                  <a:lnTo>
                    <a:pt x="28676" y="33020"/>
                  </a:lnTo>
                  <a:lnTo>
                    <a:pt x="61328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13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1590357"/>
                  </a:lnTo>
                  <a:lnTo>
                    <a:pt x="11137" y="1627111"/>
                  </a:lnTo>
                  <a:lnTo>
                    <a:pt x="40843" y="1651482"/>
                  </a:lnTo>
                  <a:lnTo>
                    <a:pt x="66154" y="1656511"/>
                  </a:lnTo>
                  <a:lnTo>
                    <a:pt x="3439045" y="1656511"/>
                  </a:lnTo>
                  <a:lnTo>
                    <a:pt x="3475812" y="1645361"/>
                  </a:lnTo>
                  <a:lnTo>
                    <a:pt x="3500170" y="1615668"/>
                  </a:lnTo>
                  <a:lnTo>
                    <a:pt x="3505200" y="1590357"/>
                  </a:lnTo>
                  <a:lnTo>
                    <a:pt x="3505200" y="75361"/>
                  </a:lnTo>
                  <a:close/>
                </a:path>
              </a:pathLst>
            </a:custGeom>
            <a:solidFill>
              <a:srgbClr val="BED3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3399" y="2266950"/>
              <a:ext cx="3505199" cy="57149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542777" y="3008629"/>
            <a:ext cx="2656205" cy="6711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55">
                <a:solidFill>
                  <a:srgbClr val="374552"/>
                </a:solidFill>
                <a:latin typeface="Lucida Sans Unicode"/>
                <a:cs typeface="Lucida Sans Unicode"/>
              </a:rPr>
              <a:t>12-</a:t>
            </a:r>
            <a:r>
              <a:rPr dirty="0" sz="1850">
                <a:solidFill>
                  <a:srgbClr val="374552"/>
                </a:solidFill>
                <a:latin typeface="Lucida Sans Unicode"/>
                <a:cs typeface="Lucida Sans Unicode"/>
              </a:rPr>
              <a:t>pt</a:t>
            </a:r>
            <a:r>
              <a:rPr dirty="0" sz="1850" spc="-80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20">
                <a:solidFill>
                  <a:srgbClr val="374552"/>
                </a:solidFill>
                <a:latin typeface="Lucida Sans Unicode"/>
                <a:cs typeface="Lucida Sans Unicode"/>
              </a:rPr>
              <a:t>Font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Times</a:t>
            </a:r>
            <a:r>
              <a:rPr dirty="0" sz="1450" spc="4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New</a:t>
            </a:r>
            <a:r>
              <a:rPr dirty="0" sz="1450" spc="4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Roman</a:t>
            </a:r>
            <a:r>
              <a:rPr dirty="0" sz="1450" spc="4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or</a:t>
            </a:r>
            <a:r>
              <a:rPr dirty="0" sz="1450" spc="4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Arial</a:t>
            </a:r>
            <a:r>
              <a:rPr dirty="0" sz="1450" spc="4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20">
                <a:solidFill>
                  <a:srgbClr val="374552"/>
                </a:solidFill>
                <a:latin typeface="Roboto"/>
                <a:cs typeface="Roboto"/>
              </a:rPr>
              <a:t>only</a:t>
            </a:r>
            <a:endParaRPr sz="1450">
              <a:latin typeface="Roboto"/>
              <a:cs typeface="Robo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29574" y="2266950"/>
            <a:ext cx="3505200" cy="1943100"/>
            <a:chOff x="8029574" y="2266950"/>
            <a:chExt cx="3505200" cy="1943100"/>
          </a:xfrm>
        </p:grpSpPr>
        <p:sp>
          <p:nvSpPr>
            <p:cNvPr id="14" name="object 14"/>
            <p:cNvSpPr/>
            <p:nvPr/>
          </p:nvSpPr>
          <p:spPr>
            <a:xfrm>
              <a:off x="8039099" y="2552700"/>
              <a:ext cx="3486150" cy="1647825"/>
            </a:xfrm>
            <a:custGeom>
              <a:avLst/>
              <a:gdLst/>
              <a:ahLst/>
              <a:cxnLst/>
              <a:rect l="l" t="t" r="r" b="b"/>
              <a:pathLst>
                <a:path w="3486150" h="1647825">
                  <a:moveTo>
                    <a:pt x="3423856" y="0"/>
                  </a:moveTo>
                  <a:lnTo>
                    <a:pt x="62293" y="0"/>
                  </a:lnTo>
                  <a:lnTo>
                    <a:pt x="57962" y="482"/>
                  </a:lnTo>
                  <a:lnTo>
                    <a:pt x="22618" y="18783"/>
                  </a:lnTo>
                  <a:lnTo>
                    <a:pt x="2133" y="56426"/>
                  </a:lnTo>
                  <a:lnTo>
                    <a:pt x="0" y="71196"/>
                  </a:lnTo>
                  <a:lnTo>
                    <a:pt x="0" y="1591195"/>
                  </a:lnTo>
                  <a:lnTo>
                    <a:pt x="0" y="1594916"/>
                  </a:lnTo>
                  <a:lnTo>
                    <a:pt x="19215" y="1633867"/>
                  </a:lnTo>
                  <a:lnTo>
                    <a:pt x="52908" y="1647825"/>
                  </a:lnTo>
                  <a:lnTo>
                    <a:pt x="3433241" y="1647825"/>
                  </a:lnTo>
                  <a:lnTo>
                    <a:pt x="3472192" y="1628609"/>
                  </a:lnTo>
                  <a:lnTo>
                    <a:pt x="3486150" y="1594916"/>
                  </a:lnTo>
                  <a:lnTo>
                    <a:pt x="3486150" y="71196"/>
                  </a:lnTo>
                  <a:lnTo>
                    <a:pt x="3472472" y="29705"/>
                  </a:lnTo>
                  <a:lnTo>
                    <a:pt x="3440950" y="3886"/>
                  </a:lnTo>
                  <a:lnTo>
                    <a:pt x="3428187" y="482"/>
                  </a:lnTo>
                  <a:lnTo>
                    <a:pt x="3423856" y="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029562" y="2553550"/>
              <a:ext cx="3505200" cy="1656714"/>
            </a:xfrm>
            <a:custGeom>
              <a:avLst/>
              <a:gdLst/>
              <a:ahLst/>
              <a:cxnLst/>
              <a:rect l="l" t="t" r="r" b="b"/>
              <a:pathLst>
                <a:path w="3505200" h="1656714">
                  <a:moveTo>
                    <a:pt x="3505200" y="75361"/>
                  </a:moveTo>
                  <a:lnTo>
                    <a:pt x="3492373" y="33020"/>
                  </a:lnTo>
                  <a:lnTo>
                    <a:pt x="3458159" y="4965"/>
                  </a:lnTo>
                  <a:lnTo>
                    <a:pt x="3439757" y="0"/>
                  </a:lnTo>
                  <a:lnTo>
                    <a:pt x="3443871" y="1092"/>
                  </a:lnTo>
                  <a:lnTo>
                    <a:pt x="3457867" y="8826"/>
                  </a:lnTo>
                  <a:lnTo>
                    <a:pt x="3481794" y="46202"/>
                  </a:lnTo>
                  <a:lnTo>
                    <a:pt x="3486150" y="75361"/>
                  </a:lnTo>
                  <a:lnTo>
                    <a:pt x="3486150" y="1590357"/>
                  </a:lnTo>
                  <a:lnTo>
                    <a:pt x="3471837" y="1624101"/>
                  </a:lnTo>
                  <a:lnTo>
                    <a:pt x="3465106" y="1629702"/>
                  </a:lnTo>
                  <a:lnTo>
                    <a:pt x="3457130" y="1634007"/>
                  </a:lnTo>
                  <a:lnTo>
                    <a:pt x="3448443" y="1636598"/>
                  </a:lnTo>
                  <a:lnTo>
                    <a:pt x="3439045" y="1637461"/>
                  </a:lnTo>
                  <a:lnTo>
                    <a:pt x="66154" y="1637461"/>
                  </a:lnTo>
                  <a:lnTo>
                    <a:pt x="56769" y="1636598"/>
                  </a:lnTo>
                  <a:lnTo>
                    <a:pt x="48082" y="1634007"/>
                  </a:lnTo>
                  <a:lnTo>
                    <a:pt x="40106" y="1629702"/>
                  </a:lnTo>
                  <a:lnTo>
                    <a:pt x="33350" y="1624114"/>
                  </a:lnTo>
                  <a:lnTo>
                    <a:pt x="32842" y="1623669"/>
                  </a:lnTo>
                  <a:lnTo>
                    <a:pt x="26809" y="1616405"/>
                  </a:lnTo>
                  <a:lnTo>
                    <a:pt x="22504" y="1608429"/>
                  </a:lnTo>
                  <a:lnTo>
                    <a:pt x="19913" y="1599742"/>
                  </a:lnTo>
                  <a:lnTo>
                    <a:pt x="19050" y="1590357"/>
                  </a:lnTo>
                  <a:lnTo>
                    <a:pt x="19050" y="75361"/>
                  </a:lnTo>
                  <a:lnTo>
                    <a:pt x="28676" y="33020"/>
                  </a:lnTo>
                  <a:lnTo>
                    <a:pt x="61328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13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1590357"/>
                  </a:lnTo>
                  <a:lnTo>
                    <a:pt x="11137" y="1627111"/>
                  </a:lnTo>
                  <a:lnTo>
                    <a:pt x="40843" y="1651482"/>
                  </a:lnTo>
                  <a:lnTo>
                    <a:pt x="66154" y="1656511"/>
                  </a:lnTo>
                  <a:lnTo>
                    <a:pt x="3439045" y="1656511"/>
                  </a:lnTo>
                  <a:lnTo>
                    <a:pt x="3475812" y="1645361"/>
                  </a:lnTo>
                  <a:lnTo>
                    <a:pt x="3500170" y="1615668"/>
                  </a:lnTo>
                  <a:lnTo>
                    <a:pt x="3505200" y="1590357"/>
                  </a:lnTo>
                  <a:lnTo>
                    <a:pt x="3505200" y="75361"/>
                  </a:lnTo>
                  <a:close/>
                </a:path>
              </a:pathLst>
            </a:custGeom>
            <a:solidFill>
              <a:srgbClr val="BED3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9574" y="2266950"/>
              <a:ext cx="3505199" cy="57149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48840" y="1769998"/>
            <a:ext cx="10069195" cy="9080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Before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submitting,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verify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every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formatting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requirement.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60">
                <a:solidFill>
                  <a:srgbClr val="374552"/>
                </a:solidFill>
                <a:latin typeface="Roboto"/>
                <a:cs typeface="Roboto"/>
              </a:rPr>
              <a:t>Non-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compliance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affects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your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grade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regardless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of</a:t>
            </a:r>
            <a:r>
              <a:rPr dirty="0" sz="1450" spc="2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content</a:t>
            </a:r>
            <a:r>
              <a:rPr dirty="0" sz="1450" spc="2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74552"/>
                </a:solidFill>
                <a:latin typeface="Roboto"/>
                <a:cs typeface="Roboto"/>
              </a:rPr>
              <a:t>quality.</a:t>
            </a:r>
            <a:endParaRPr sz="145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450">
              <a:latin typeface="Roboto"/>
              <a:cs typeface="Roboto"/>
            </a:endParaRPr>
          </a:p>
          <a:p>
            <a:pPr marL="1687195">
              <a:lnSpc>
                <a:spcPct val="100000"/>
              </a:lnSpc>
              <a:tabLst>
                <a:tab pos="5372735" algn="l"/>
                <a:tab pos="9058910" algn="l"/>
              </a:tabLst>
            </a:pPr>
            <a:r>
              <a:rPr dirty="0" sz="1750" spc="-50">
                <a:latin typeface="Lucida Sans Unicode"/>
                <a:cs typeface="Lucida Sans Unicode"/>
              </a:rPr>
              <a:t>1</a:t>
            </a:r>
            <a:r>
              <a:rPr dirty="0" sz="1750">
                <a:latin typeface="Lucida Sans Unicode"/>
                <a:cs typeface="Lucida Sans Unicode"/>
              </a:rPr>
              <a:t>	</a:t>
            </a:r>
            <a:r>
              <a:rPr dirty="0" sz="1750" spc="-50">
                <a:latin typeface="Lucida Sans Unicode"/>
                <a:cs typeface="Lucida Sans Unicode"/>
              </a:rPr>
              <a:t>2</a:t>
            </a:r>
            <a:r>
              <a:rPr dirty="0" sz="1750">
                <a:latin typeface="Lucida Sans Unicode"/>
                <a:cs typeface="Lucida Sans Unicode"/>
              </a:rPr>
              <a:t>	</a:t>
            </a:r>
            <a:r>
              <a:rPr dirty="0" sz="1750" spc="-50">
                <a:latin typeface="Lucida Sans Unicode"/>
                <a:cs typeface="Lucida Sans Unicode"/>
              </a:rPr>
              <a:t>3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28812" y="3008629"/>
            <a:ext cx="2464435" cy="9569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10">
                <a:solidFill>
                  <a:srgbClr val="374552"/>
                </a:solidFill>
                <a:latin typeface="Lucida Sans Unicode"/>
                <a:cs typeface="Lucida Sans Unicode"/>
              </a:rPr>
              <a:t>1.5</a:t>
            </a:r>
            <a:r>
              <a:rPr dirty="0" sz="1850" spc="-100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50">
                <a:solidFill>
                  <a:srgbClr val="374552"/>
                </a:solidFill>
                <a:latin typeface="Lucida Sans Unicode"/>
                <a:cs typeface="Lucida Sans Unicode"/>
              </a:rPr>
              <a:t>Line</a:t>
            </a:r>
            <a:r>
              <a:rPr dirty="0" sz="1850" spc="-95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0">
                <a:solidFill>
                  <a:srgbClr val="374552"/>
                </a:solidFill>
                <a:latin typeface="Lucida Sans Unicode"/>
                <a:cs typeface="Lucida Sans Unicode"/>
              </a:rPr>
              <a:t>Spacing</a:t>
            </a:r>
            <a:endParaRPr sz="1850">
              <a:latin typeface="Lucida Sans Unicode"/>
              <a:cs typeface="Lucida Sans Unicode"/>
            </a:endParaRPr>
          </a:p>
          <a:p>
            <a:pPr marL="12700" marR="5080">
              <a:lnSpc>
                <a:spcPct val="129299"/>
              </a:lnSpc>
              <a:spcBef>
                <a:spcPts val="595"/>
              </a:spcBef>
            </a:pP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Applied</a:t>
            </a:r>
            <a:r>
              <a:rPr dirty="0" sz="1450" spc="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throughout</a:t>
            </a:r>
            <a:r>
              <a:rPr dirty="0" sz="1450" spc="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the</a:t>
            </a:r>
            <a:r>
              <a:rPr dirty="0" sz="1450" spc="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74552"/>
                </a:solidFill>
                <a:latin typeface="Roboto"/>
                <a:cs typeface="Roboto"/>
              </a:rPr>
              <a:t>entire document</a:t>
            </a:r>
            <a:endParaRPr sz="1450">
              <a:latin typeface="Roboto"/>
              <a:cs typeface="Robo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57224" y="4400550"/>
            <a:ext cx="5343525" cy="1657350"/>
            <a:chOff x="657224" y="4400550"/>
            <a:chExt cx="5343525" cy="1657350"/>
          </a:xfrm>
        </p:grpSpPr>
        <p:sp>
          <p:nvSpPr>
            <p:cNvPr id="20" name="object 20"/>
            <p:cNvSpPr/>
            <p:nvPr/>
          </p:nvSpPr>
          <p:spPr>
            <a:xfrm>
              <a:off x="666750" y="4676774"/>
              <a:ext cx="5324475" cy="1371600"/>
            </a:xfrm>
            <a:custGeom>
              <a:avLst/>
              <a:gdLst/>
              <a:ahLst/>
              <a:cxnLst/>
              <a:rect l="l" t="t" r="r" b="b"/>
              <a:pathLst>
                <a:path w="5324475" h="1371600">
                  <a:moveTo>
                    <a:pt x="5262181" y="0"/>
                  </a:moveTo>
                  <a:lnTo>
                    <a:pt x="62299" y="0"/>
                  </a:lnTo>
                  <a:lnTo>
                    <a:pt x="57964" y="482"/>
                  </a:lnTo>
                  <a:lnTo>
                    <a:pt x="22622" y="18783"/>
                  </a:lnTo>
                  <a:lnTo>
                    <a:pt x="2133" y="56426"/>
                  </a:lnTo>
                  <a:lnTo>
                    <a:pt x="0" y="71196"/>
                  </a:lnTo>
                  <a:lnTo>
                    <a:pt x="0" y="1314965"/>
                  </a:lnTo>
                  <a:lnTo>
                    <a:pt x="0" y="1318686"/>
                  </a:lnTo>
                  <a:lnTo>
                    <a:pt x="19218" y="1357640"/>
                  </a:lnTo>
                  <a:lnTo>
                    <a:pt x="52913" y="1371600"/>
                  </a:lnTo>
                  <a:lnTo>
                    <a:pt x="5271566" y="1371600"/>
                  </a:lnTo>
                  <a:lnTo>
                    <a:pt x="5310517" y="1352381"/>
                  </a:lnTo>
                  <a:lnTo>
                    <a:pt x="5324475" y="1318686"/>
                  </a:lnTo>
                  <a:lnTo>
                    <a:pt x="5324475" y="71196"/>
                  </a:lnTo>
                  <a:lnTo>
                    <a:pt x="5310809" y="29705"/>
                  </a:lnTo>
                  <a:lnTo>
                    <a:pt x="5279275" y="3886"/>
                  </a:lnTo>
                  <a:lnTo>
                    <a:pt x="5266512" y="482"/>
                  </a:lnTo>
                  <a:lnTo>
                    <a:pt x="5262181" y="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57212" y="4677625"/>
              <a:ext cx="5343525" cy="1380490"/>
            </a:xfrm>
            <a:custGeom>
              <a:avLst/>
              <a:gdLst/>
              <a:ahLst/>
              <a:cxnLst/>
              <a:rect l="l" t="t" r="r" b="b"/>
              <a:pathLst>
                <a:path w="5343525" h="1380489">
                  <a:moveTo>
                    <a:pt x="5343525" y="75361"/>
                  </a:moveTo>
                  <a:lnTo>
                    <a:pt x="5330698" y="33020"/>
                  </a:lnTo>
                  <a:lnTo>
                    <a:pt x="5296484" y="4965"/>
                  </a:lnTo>
                  <a:lnTo>
                    <a:pt x="5278094" y="0"/>
                  </a:lnTo>
                  <a:lnTo>
                    <a:pt x="5282196" y="1092"/>
                  </a:lnTo>
                  <a:lnTo>
                    <a:pt x="5296192" y="8826"/>
                  </a:lnTo>
                  <a:lnTo>
                    <a:pt x="5320119" y="46202"/>
                  </a:lnTo>
                  <a:lnTo>
                    <a:pt x="5324475" y="75361"/>
                  </a:lnTo>
                  <a:lnTo>
                    <a:pt x="5324475" y="1314119"/>
                  </a:lnTo>
                  <a:lnTo>
                    <a:pt x="5310162" y="1347863"/>
                  </a:lnTo>
                  <a:lnTo>
                    <a:pt x="5303431" y="1353464"/>
                  </a:lnTo>
                  <a:lnTo>
                    <a:pt x="5295455" y="1357782"/>
                  </a:lnTo>
                  <a:lnTo>
                    <a:pt x="5286768" y="1360373"/>
                  </a:lnTo>
                  <a:lnTo>
                    <a:pt x="5277370" y="1361236"/>
                  </a:lnTo>
                  <a:lnTo>
                    <a:pt x="66167" y="1361236"/>
                  </a:lnTo>
                  <a:lnTo>
                    <a:pt x="56769" y="1360373"/>
                  </a:lnTo>
                  <a:lnTo>
                    <a:pt x="48082" y="1357782"/>
                  </a:lnTo>
                  <a:lnTo>
                    <a:pt x="40106" y="1353464"/>
                  </a:lnTo>
                  <a:lnTo>
                    <a:pt x="33362" y="1347876"/>
                  </a:lnTo>
                  <a:lnTo>
                    <a:pt x="32854" y="1347431"/>
                  </a:lnTo>
                  <a:lnTo>
                    <a:pt x="26822" y="1340180"/>
                  </a:lnTo>
                  <a:lnTo>
                    <a:pt x="22504" y="1332204"/>
                  </a:lnTo>
                  <a:lnTo>
                    <a:pt x="19913" y="1323517"/>
                  </a:lnTo>
                  <a:lnTo>
                    <a:pt x="19050" y="1314119"/>
                  </a:lnTo>
                  <a:lnTo>
                    <a:pt x="19050" y="75361"/>
                  </a:lnTo>
                  <a:lnTo>
                    <a:pt x="28676" y="33020"/>
                  </a:lnTo>
                  <a:lnTo>
                    <a:pt x="61341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26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1314119"/>
                  </a:lnTo>
                  <a:lnTo>
                    <a:pt x="11150" y="1350886"/>
                  </a:lnTo>
                  <a:lnTo>
                    <a:pt x="40843" y="1375244"/>
                  </a:lnTo>
                  <a:lnTo>
                    <a:pt x="66167" y="1380286"/>
                  </a:lnTo>
                  <a:lnTo>
                    <a:pt x="5277370" y="1380286"/>
                  </a:lnTo>
                  <a:lnTo>
                    <a:pt x="5314137" y="1369136"/>
                  </a:lnTo>
                  <a:lnTo>
                    <a:pt x="5338496" y="1339443"/>
                  </a:lnTo>
                  <a:lnTo>
                    <a:pt x="5343525" y="1314119"/>
                  </a:lnTo>
                  <a:lnTo>
                    <a:pt x="5343525" y="75361"/>
                  </a:lnTo>
                  <a:close/>
                </a:path>
              </a:pathLst>
            </a:custGeom>
            <a:solidFill>
              <a:srgbClr val="BED3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224" y="4400550"/>
              <a:ext cx="5343524" cy="56197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245142" y="4513484"/>
            <a:ext cx="17335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50">
                <a:latin typeface="Lucida Sans Unicode"/>
                <a:cs typeface="Lucida Sans Unicode"/>
              </a:rPr>
              <a:t>4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6903" y="5132704"/>
            <a:ext cx="3646804" cy="680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110">
                <a:solidFill>
                  <a:srgbClr val="374552"/>
                </a:solidFill>
                <a:latin typeface="Lucida Sans Unicode"/>
                <a:cs typeface="Lucida Sans Unicode"/>
              </a:rPr>
              <a:t>10+</a:t>
            </a:r>
            <a:r>
              <a:rPr dirty="0" sz="1850" spc="-35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0">
                <a:solidFill>
                  <a:srgbClr val="374552"/>
                </a:solidFill>
                <a:latin typeface="Lucida Sans Unicode"/>
                <a:cs typeface="Lucida Sans Unicode"/>
              </a:rPr>
              <a:t>References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450" spc="-55">
                <a:solidFill>
                  <a:srgbClr val="374552"/>
                </a:solidFill>
                <a:latin typeface="Roboto"/>
                <a:cs typeface="Roboto"/>
              </a:rPr>
              <a:t>Peer-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reviewed</a:t>
            </a:r>
            <a:r>
              <a:rPr dirty="0" sz="1450" spc="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sources</a:t>
            </a:r>
            <a:r>
              <a:rPr dirty="0" sz="1450" spc="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in</a:t>
            </a:r>
            <a:r>
              <a:rPr dirty="0" sz="1450" spc="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AGU</a:t>
            </a:r>
            <a:r>
              <a:rPr dirty="0" sz="1450" spc="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or</a:t>
            </a:r>
            <a:r>
              <a:rPr dirty="0" sz="1450" spc="4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AMS</a:t>
            </a:r>
            <a:r>
              <a:rPr dirty="0" sz="1450" spc="3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74552"/>
                </a:solidFill>
                <a:latin typeface="Roboto"/>
                <a:cs typeface="Roboto"/>
              </a:rPr>
              <a:t>style</a:t>
            </a:r>
            <a:endParaRPr sz="1450">
              <a:latin typeface="Roboto"/>
              <a:cs typeface="Robo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191249" y="4400550"/>
            <a:ext cx="5343525" cy="1657350"/>
            <a:chOff x="6191249" y="4400550"/>
            <a:chExt cx="5343525" cy="1657350"/>
          </a:xfrm>
        </p:grpSpPr>
        <p:sp>
          <p:nvSpPr>
            <p:cNvPr id="26" name="object 26"/>
            <p:cNvSpPr/>
            <p:nvPr/>
          </p:nvSpPr>
          <p:spPr>
            <a:xfrm>
              <a:off x="6200775" y="4676774"/>
              <a:ext cx="5324475" cy="1371600"/>
            </a:xfrm>
            <a:custGeom>
              <a:avLst/>
              <a:gdLst/>
              <a:ahLst/>
              <a:cxnLst/>
              <a:rect l="l" t="t" r="r" b="b"/>
              <a:pathLst>
                <a:path w="5324475" h="1371600">
                  <a:moveTo>
                    <a:pt x="5262181" y="0"/>
                  </a:moveTo>
                  <a:lnTo>
                    <a:pt x="62293" y="0"/>
                  </a:lnTo>
                  <a:lnTo>
                    <a:pt x="57962" y="482"/>
                  </a:lnTo>
                  <a:lnTo>
                    <a:pt x="22618" y="18783"/>
                  </a:lnTo>
                  <a:lnTo>
                    <a:pt x="2133" y="56426"/>
                  </a:lnTo>
                  <a:lnTo>
                    <a:pt x="0" y="71196"/>
                  </a:lnTo>
                  <a:lnTo>
                    <a:pt x="0" y="1314965"/>
                  </a:lnTo>
                  <a:lnTo>
                    <a:pt x="0" y="1318686"/>
                  </a:lnTo>
                  <a:lnTo>
                    <a:pt x="19215" y="1357640"/>
                  </a:lnTo>
                  <a:lnTo>
                    <a:pt x="52908" y="1371600"/>
                  </a:lnTo>
                  <a:lnTo>
                    <a:pt x="5271566" y="1371600"/>
                  </a:lnTo>
                  <a:lnTo>
                    <a:pt x="5310517" y="1352381"/>
                  </a:lnTo>
                  <a:lnTo>
                    <a:pt x="5324475" y="1318686"/>
                  </a:lnTo>
                  <a:lnTo>
                    <a:pt x="5324475" y="71196"/>
                  </a:lnTo>
                  <a:lnTo>
                    <a:pt x="5310797" y="29705"/>
                  </a:lnTo>
                  <a:lnTo>
                    <a:pt x="5279275" y="3886"/>
                  </a:lnTo>
                  <a:lnTo>
                    <a:pt x="5266512" y="482"/>
                  </a:lnTo>
                  <a:lnTo>
                    <a:pt x="5262181" y="0"/>
                  </a:lnTo>
                  <a:close/>
                </a:path>
              </a:pathLst>
            </a:custGeom>
            <a:solidFill>
              <a:srgbClr val="FAF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191237" y="4677625"/>
              <a:ext cx="5343525" cy="1380490"/>
            </a:xfrm>
            <a:custGeom>
              <a:avLst/>
              <a:gdLst/>
              <a:ahLst/>
              <a:cxnLst/>
              <a:rect l="l" t="t" r="r" b="b"/>
              <a:pathLst>
                <a:path w="5343525" h="1380489">
                  <a:moveTo>
                    <a:pt x="5343525" y="75361"/>
                  </a:moveTo>
                  <a:lnTo>
                    <a:pt x="5330698" y="33020"/>
                  </a:lnTo>
                  <a:lnTo>
                    <a:pt x="5296484" y="4965"/>
                  </a:lnTo>
                  <a:lnTo>
                    <a:pt x="5278082" y="0"/>
                  </a:lnTo>
                  <a:lnTo>
                    <a:pt x="5282196" y="1092"/>
                  </a:lnTo>
                  <a:lnTo>
                    <a:pt x="5296192" y="8826"/>
                  </a:lnTo>
                  <a:lnTo>
                    <a:pt x="5320119" y="46202"/>
                  </a:lnTo>
                  <a:lnTo>
                    <a:pt x="5324475" y="75361"/>
                  </a:lnTo>
                  <a:lnTo>
                    <a:pt x="5324475" y="1314119"/>
                  </a:lnTo>
                  <a:lnTo>
                    <a:pt x="5310162" y="1347863"/>
                  </a:lnTo>
                  <a:lnTo>
                    <a:pt x="5303431" y="1353464"/>
                  </a:lnTo>
                  <a:lnTo>
                    <a:pt x="5295455" y="1357782"/>
                  </a:lnTo>
                  <a:lnTo>
                    <a:pt x="5286768" y="1360373"/>
                  </a:lnTo>
                  <a:lnTo>
                    <a:pt x="5277370" y="1361236"/>
                  </a:lnTo>
                  <a:lnTo>
                    <a:pt x="66154" y="1361236"/>
                  </a:lnTo>
                  <a:lnTo>
                    <a:pt x="56769" y="1360373"/>
                  </a:lnTo>
                  <a:lnTo>
                    <a:pt x="48082" y="1357782"/>
                  </a:lnTo>
                  <a:lnTo>
                    <a:pt x="40106" y="1353464"/>
                  </a:lnTo>
                  <a:lnTo>
                    <a:pt x="33362" y="1347876"/>
                  </a:lnTo>
                  <a:lnTo>
                    <a:pt x="32854" y="1347431"/>
                  </a:lnTo>
                  <a:lnTo>
                    <a:pt x="26809" y="1340180"/>
                  </a:lnTo>
                  <a:lnTo>
                    <a:pt x="22504" y="1332204"/>
                  </a:lnTo>
                  <a:lnTo>
                    <a:pt x="19913" y="1323517"/>
                  </a:lnTo>
                  <a:lnTo>
                    <a:pt x="19050" y="1314119"/>
                  </a:lnTo>
                  <a:lnTo>
                    <a:pt x="19050" y="75361"/>
                  </a:lnTo>
                  <a:lnTo>
                    <a:pt x="28676" y="33020"/>
                  </a:lnTo>
                  <a:lnTo>
                    <a:pt x="61328" y="1092"/>
                  </a:lnTo>
                  <a:lnTo>
                    <a:pt x="65443" y="0"/>
                  </a:lnTo>
                  <a:lnTo>
                    <a:pt x="61341" y="609"/>
                  </a:lnTo>
                  <a:lnTo>
                    <a:pt x="22313" y="21475"/>
                  </a:lnTo>
                  <a:lnTo>
                    <a:pt x="1460" y="60490"/>
                  </a:lnTo>
                  <a:lnTo>
                    <a:pt x="0" y="75361"/>
                  </a:lnTo>
                  <a:lnTo>
                    <a:pt x="0" y="1314119"/>
                  </a:lnTo>
                  <a:lnTo>
                    <a:pt x="11137" y="1350886"/>
                  </a:lnTo>
                  <a:lnTo>
                    <a:pt x="40843" y="1375244"/>
                  </a:lnTo>
                  <a:lnTo>
                    <a:pt x="66154" y="1380286"/>
                  </a:lnTo>
                  <a:lnTo>
                    <a:pt x="5277370" y="1380286"/>
                  </a:lnTo>
                  <a:lnTo>
                    <a:pt x="5314137" y="1369136"/>
                  </a:lnTo>
                  <a:lnTo>
                    <a:pt x="5338496" y="1339443"/>
                  </a:lnTo>
                  <a:lnTo>
                    <a:pt x="5343525" y="1314119"/>
                  </a:lnTo>
                  <a:lnTo>
                    <a:pt x="5343525" y="75361"/>
                  </a:lnTo>
                  <a:close/>
                </a:path>
              </a:pathLst>
            </a:custGeom>
            <a:solidFill>
              <a:srgbClr val="BED3D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1249" y="4400550"/>
              <a:ext cx="5343524" cy="56197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774112" y="4513484"/>
            <a:ext cx="173355" cy="2978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50" spc="-50">
                <a:latin typeface="Lucida Sans Unicode"/>
                <a:cs typeface="Lucida Sans Unicode"/>
              </a:rPr>
              <a:t>5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85864" y="5132704"/>
            <a:ext cx="3924935" cy="6807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50" spc="-10">
                <a:solidFill>
                  <a:srgbClr val="374552"/>
                </a:solidFill>
                <a:latin typeface="Lucida Sans Unicode"/>
                <a:cs typeface="Lucida Sans Unicode"/>
              </a:rPr>
              <a:t>Image</a:t>
            </a:r>
            <a:r>
              <a:rPr dirty="0" sz="1850" spc="-130">
                <a:solidFill>
                  <a:srgbClr val="374552"/>
                </a:solidFill>
                <a:latin typeface="Lucida Sans Unicode"/>
                <a:cs typeface="Lucida Sans Unicode"/>
              </a:rPr>
              <a:t> </a:t>
            </a:r>
            <a:r>
              <a:rPr dirty="0" sz="1850" spc="-10">
                <a:solidFill>
                  <a:srgbClr val="374552"/>
                </a:solidFill>
                <a:latin typeface="Lucida Sans Unicode"/>
                <a:cs typeface="Lucida Sans Unicode"/>
              </a:rPr>
              <a:t>Credits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Every</a:t>
            </a:r>
            <a:r>
              <a:rPr dirty="0" sz="1450" spc="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figure</a:t>
            </a:r>
            <a:r>
              <a:rPr dirty="0" sz="1450" spc="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cited</a:t>
            </a:r>
            <a:r>
              <a:rPr dirty="0" sz="1450" spc="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with</a:t>
            </a:r>
            <a:r>
              <a:rPr dirty="0" sz="1450" spc="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source</a:t>
            </a:r>
            <a:r>
              <a:rPr dirty="0" sz="1450" spc="5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>
                <a:solidFill>
                  <a:srgbClr val="374552"/>
                </a:solidFill>
                <a:latin typeface="Roboto"/>
                <a:cs typeface="Roboto"/>
              </a:rPr>
              <a:t>and</a:t>
            </a:r>
            <a:r>
              <a:rPr dirty="0" sz="1450" spc="10">
                <a:solidFill>
                  <a:srgbClr val="374552"/>
                </a:solidFill>
                <a:latin typeface="Roboto"/>
                <a:cs typeface="Roboto"/>
              </a:rPr>
              <a:t> </a:t>
            </a:r>
            <a:r>
              <a:rPr dirty="0" sz="1450" spc="-10">
                <a:solidFill>
                  <a:srgbClr val="374552"/>
                </a:solidFill>
                <a:latin typeface="Roboto"/>
                <a:cs typeface="Roboto"/>
              </a:rPr>
              <a:t>permissions</a:t>
            </a:r>
            <a:endParaRPr sz="1450">
              <a:latin typeface="Roboto"/>
              <a:cs typeface="Roboto"/>
            </a:endParaRPr>
          </a:p>
        </p:txBody>
      </p:sp>
      <p:pic>
        <p:nvPicPr>
          <p:cNvPr id="31" name="object 31">
            <a:hlinkClick r:id="rId5"/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42244" y="6343650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6B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2026-07-14T17:07:56Z</dcterms:created>
  <dcterms:modified xsi:type="dcterms:W3CDTF">2026-07-14T17:07:56Z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2026-07-14T00:00:00Z</vt:filetime>
  </property>
  <property fmtid="{D5CDD505-2E9C-101B-9397-08002B2CF9AE}" pid="4" name="Creator">
    <vt:lpwstr>pdf-lib (https://github.com/Hopding/pdf-lib)</vt:lpwstr>
  </property>
  <property fmtid="{D5CDD505-2E9C-101B-9397-08002B2CF9AE}" pid="5" name="LastSaved">
    <vt:filetime>2026-07-14T00:00:00Z</vt:filetime>
  </property>
  <property fmtid="{D5CDD505-2E9C-101B-9397-08002B2CF9AE}" pid="6" name="Producer">
    <vt:lpwstr>pdf-lib (https://github.com/Hopding/pdf-lib)</vt:lpwstr>
  </property>
</Properties>
</file>